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9" r:id="rId2"/>
    <p:sldId id="256" r:id="rId3"/>
    <p:sldId id="268" r:id="rId4"/>
    <p:sldId id="267" r:id="rId5"/>
    <p:sldId id="271" r:id="rId6"/>
    <p:sldId id="270" r:id="rId7"/>
    <p:sldId id="272" r:id="rId8"/>
    <p:sldId id="273" r:id="rId9"/>
    <p:sldId id="259" r:id="rId10"/>
    <p:sldId id="275" r:id="rId11"/>
    <p:sldId id="276" r:id="rId12"/>
    <p:sldId id="260" r:id="rId13"/>
    <p:sldId id="261" r:id="rId14"/>
    <p:sldId id="262" r:id="rId15"/>
    <p:sldId id="263" r:id="rId16"/>
    <p:sldId id="265"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09"/>
    <p:restoredTop sz="76065"/>
  </p:normalViewPr>
  <p:slideViewPr>
    <p:cSldViewPr snapToGrid="0" snapToObjects="1">
      <p:cViewPr>
        <p:scale>
          <a:sx n="88" d="100"/>
          <a:sy n="88" d="100"/>
        </p:scale>
        <p:origin x="2096" y="8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tiff>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C1E860-479E-F941-BE7C-7750260D3666}" type="datetimeFigureOut">
              <a:rPr lang="en-US" smtClean="0"/>
              <a:t>3/22/20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91CAA1-7497-A142-87C6-61859389FDAE}" type="slidenum">
              <a:rPr lang="en-US" smtClean="0"/>
              <a:t>‹#›</a:t>
            </a:fld>
            <a:endParaRPr lang="en-US"/>
          </a:p>
        </p:txBody>
      </p:sp>
    </p:spTree>
    <p:extLst>
      <p:ext uri="{BB962C8B-B14F-4D97-AF65-F5344CB8AC3E}">
        <p14:creationId xmlns:p14="http://schemas.microsoft.com/office/powerpoint/2010/main" val="5476052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wired.com/2014/01/how-to-hack-okcupid/"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s://motherboard.vice.com/en_us/article/how-our-likes-helped-trump-win" TargetMode="External"/><Relationship Id="rId4" Type="http://schemas.openxmlformats.org/officeDocument/2006/relationships/hyperlink" Target="http://www.newyorker.com/magazine/2017/04/03/ai-versus-md"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wired.com/2014/01/how-to-hack-okcupid/"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motherboard.vice.com/en_us/article/how-our-likes-helped-trump-win" TargetMode="External"/><Relationship Id="rId4" Type="http://schemas.openxmlformats.org/officeDocument/2006/relationships/hyperlink" Target="http://www.newyorker.com/magazine/2017/04/03/ai-versus-md"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wired.com/2014/01/how-to-hack-okcupid/" TargetMode="External"/><Relationship Id="rId2" Type="http://schemas.openxmlformats.org/officeDocument/2006/relationships/slide" Target="../slides/slide11.xml"/><Relationship Id="rId1" Type="http://schemas.openxmlformats.org/officeDocument/2006/relationships/notesMaster" Target="../notesMasters/notesMaster1.xml"/><Relationship Id="rId5" Type="http://schemas.openxmlformats.org/officeDocument/2006/relationships/hyperlink" Target="https://motherboard.vice.com/en_us/article/how-our-likes-helped-trump-win" TargetMode="External"/><Relationship Id="rId4" Type="http://schemas.openxmlformats.org/officeDocument/2006/relationships/hyperlink" Target="http://www.newyorker.com/magazine/2017/04/03/ai-versus-md"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next few weeks we are going to be discussing *supervised learning*. In supervised learning, we have a set of datapoints for which we know the labels, and our task is to learn what the label should be for some new data point we’ve never seen before.</a:t>
            </a:r>
          </a:p>
          <a:p>
            <a:endParaRPr lang="en-US" dirty="0"/>
          </a:p>
          <a:p>
            <a:r>
              <a:rPr lang="en-US" dirty="0"/>
              <a:t>In *unsupervised learning*, we don’t have know the label for the datapoints. Instead, our task is to discover and learn the structure of the dataset – what the key differences are in the data itself. If we have time later in the semester we’ll discuss unsupervised learning techniques, but for now, let’s assume that we are working in the supervised learning setting – where we know the labels of our dataset, and are trying to predict the labels for new data.</a:t>
            </a:r>
          </a:p>
        </p:txBody>
      </p:sp>
      <p:sp>
        <p:nvSpPr>
          <p:cNvPr id="4" name="Slide Number Placeholder 3"/>
          <p:cNvSpPr>
            <a:spLocks noGrp="1"/>
          </p:cNvSpPr>
          <p:nvPr>
            <p:ph type="sldNum" sz="quarter" idx="5"/>
          </p:nvPr>
        </p:nvSpPr>
        <p:spPr/>
        <p:txBody>
          <a:bodyPr/>
          <a:lstStyle/>
          <a:p>
            <a:fld id="{F091CAA1-7497-A142-87C6-61859389FDAE}" type="slidenum">
              <a:rPr lang="en-US" smtClean="0"/>
              <a:t>8</a:t>
            </a:fld>
            <a:endParaRPr lang="en-US"/>
          </a:p>
        </p:txBody>
      </p:sp>
    </p:spTree>
    <p:extLst>
      <p:ext uri="{BB962C8B-B14F-4D97-AF65-F5344CB8AC3E}">
        <p14:creationId xmlns:p14="http://schemas.microsoft.com/office/powerpoint/2010/main" val="1519126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fab092566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fab092566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54247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fab092566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fab092566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Fraud: order fraud (Amazon, PayPal, etc.), account fraud (LinkedIn)</a:t>
            </a:r>
            <a:endParaRPr dirty="0"/>
          </a:p>
          <a:p>
            <a:pPr marL="0" lvl="0" indent="0" algn="l" rtl="0">
              <a:spcBef>
                <a:spcPts val="0"/>
              </a:spcBef>
              <a:spcAft>
                <a:spcPts val="0"/>
              </a:spcAft>
              <a:buNone/>
            </a:pPr>
            <a:r>
              <a:rPr lang="en" dirty="0"/>
              <a:t>Dating: </a:t>
            </a:r>
            <a:r>
              <a:rPr lang="en" u="sng" dirty="0">
                <a:solidFill>
                  <a:schemeClr val="hlink"/>
                </a:solidFill>
                <a:hlinkClick r:id="rId3"/>
              </a:rPr>
              <a:t>https://www.wired.com/2014/01/how-to-hack-okcupid/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If, through statistical sampling, McKinlay could ascertain which questions mattered to the kind of women he liked, he could construct a new profile that honestly answered those questions and ignored the rest. He could match every woman in LA who might be right for him, and none that weren’t.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Diagnosis: </a:t>
            </a:r>
            <a:r>
              <a:rPr lang="en" u="sng" dirty="0">
                <a:solidFill>
                  <a:schemeClr val="hlink"/>
                </a:solidFill>
                <a:hlinkClick r:id="rId4"/>
              </a:rPr>
              <a:t>http://www.newyorker.com/magazine/2017/04/03/ai-versus-md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In June, 2015, </a:t>
            </a:r>
            <a:r>
              <a:rPr lang="en" dirty="0" err="1"/>
              <a:t>Thrun’s</a:t>
            </a:r>
            <a:r>
              <a:rPr lang="en" dirty="0"/>
              <a:t> team began to test what the machine had learned from the master set of images by presenting it with a “validation set”: some fourteen thousand images that had been diagnosed by dermatologists (although not necessarily by biopsy). Could the system correctly classify the images into three diagnostic categories—benign lesions, malignant lesions, and non-cancerous growths? The system got the answer right seventy-two per cent of the time. (The actual output of the algorithm is not “yes” or “no” but a probability that a given lesion belongs to a category of interest.) Two board-certified dermatologists who were tested alongside did worse: they got the answer correct sixty-six per cent of the time.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Personality: </a:t>
            </a:r>
            <a:r>
              <a:rPr lang="en" u="sng" dirty="0">
                <a:solidFill>
                  <a:schemeClr val="hlink"/>
                </a:solidFill>
                <a:hlinkClick r:id="rId5"/>
              </a:rPr>
              <a:t>https://motherboard.vice.com/en_us/article/how-our-likes-helped-trump-win</a:t>
            </a:r>
            <a:r>
              <a:rPr lang="en" dirty="0"/>
              <a:t> (Cambridge Analytica—Board member Steve Bannon)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Link personality tests to Facebook profiles</a:t>
            </a:r>
            <a:endParaRPr dirty="0"/>
          </a:p>
          <a:p>
            <a:pPr marL="0" lvl="0" indent="0" algn="l" rtl="0">
              <a:spcBef>
                <a:spcPts val="0"/>
              </a:spcBef>
              <a:spcAft>
                <a:spcPts val="0"/>
              </a:spcAft>
              <a:buNone/>
            </a:pPr>
            <a:r>
              <a:rPr lang="en" dirty="0"/>
              <a:t>"Followers of Lady Gaga were most probably extroverts, while those who "liked" philosophy tended to be introverts. While each piece of such information is too weak to produce a reliable prediction, when tens, hundreds, or thousands of individual data points are combined, the resulting predictions become really accurate."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"Up to now, explains Nix, election campaigns have been organized based on demographic concepts. "A really ridiculous idea. The idea that all women should receive the same message because of their gender—or all African Americans because of their race." What Nix meant is that while other campaigners so far have relied on demographics, Cambridge Analytica was using psychometrics."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946757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fab092566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fab092566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Fraud: order fraud (Amazon, PayPal, etc.), account fraud (LinkedIn)</a:t>
            </a:r>
            <a:endParaRPr dirty="0"/>
          </a:p>
          <a:p>
            <a:pPr marL="0" lvl="0" indent="0" algn="l" rtl="0">
              <a:spcBef>
                <a:spcPts val="0"/>
              </a:spcBef>
              <a:spcAft>
                <a:spcPts val="0"/>
              </a:spcAft>
              <a:buNone/>
            </a:pPr>
            <a:r>
              <a:rPr lang="en" dirty="0"/>
              <a:t>Dating: </a:t>
            </a:r>
            <a:r>
              <a:rPr lang="en" u="sng" dirty="0">
                <a:solidFill>
                  <a:schemeClr val="hlink"/>
                </a:solidFill>
                <a:hlinkClick r:id="rId3"/>
              </a:rPr>
              <a:t>https://www.wired.com/2014/01/how-to-hack-okcupid/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If, through statistical sampling, McKinlay could ascertain which questions mattered to the kind of women he liked, he could construct a new profile that honestly answered those questions and ignored the rest. He could match every woman in LA who might be right for him, and none that weren’t.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Diagnosis: </a:t>
            </a:r>
            <a:r>
              <a:rPr lang="en" u="sng" dirty="0">
                <a:solidFill>
                  <a:schemeClr val="hlink"/>
                </a:solidFill>
                <a:hlinkClick r:id="rId4"/>
              </a:rPr>
              <a:t>http://www.newyorker.com/magazine/2017/04/03/ai-versus-md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In June, 2015, </a:t>
            </a:r>
            <a:r>
              <a:rPr lang="en" dirty="0" err="1"/>
              <a:t>Thrun’s</a:t>
            </a:r>
            <a:r>
              <a:rPr lang="en" dirty="0"/>
              <a:t> team began to test what the machine had learned from the master set of images by presenting it with a “validation set”: some fourteen thousand images that had been diagnosed by dermatologists (although not necessarily by biopsy). Could the system correctly classify the images into three diagnostic categories—benign lesions, malignant lesions, and non-cancerous growths? The system got the answer right seventy-two per cent of the time. (The actual output of the algorithm is not “yes” or “no” but a probability that a given lesion belongs to a category of interest.) Two board-certified dermatologists who were tested alongside did worse: they got the answer correct sixty-six per cent of the time.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Personality: </a:t>
            </a:r>
            <a:r>
              <a:rPr lang="en" u="sng" dirty="0">
                <a:solidFill>
                  <a:schemeClr val="hlink"/>
                </a:solidFill>
                <a:hlinkClick r:id="rId5"/>
              </a:rPr>
              <a:t>https://motherboard.vice.com/en_us/article/how-our-likes-helped-trump-win</a:t>
            </a:r>
            <a:r>
              <a:rPr lang="en" dirty="0"/>
              <a:t> (Cambridge Analytica—Board member Steve Bannon)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Link personality tests to Facebook profiles</a:t>
            </a:r>
            <a:endParaRPr dirty="0"/>
          </a:p>
          <a:p>
            <a:pPr marL="0" lvl="0" indent="0" algn="l" rtl="0">
              <a:spcBef>
                <a:spcPts val="0"/>
              </a:spcBef>
              <a:spcAft>
                <a:spcPts val="0"/>
              </a:spcAft>
              <a:buNone/>
            </a:pPr>
            <a:r>
              <a:rPr lang="en" dirty="0"/>
              <a:t>"Followers of Lady Gaga were most probably extroverts, while those who "liked" philosophy tended to be introverts. While each piece of such information is too weak to produce a reliable prediction, when tens, hundreds, or thousands of individual data points are combined, the resulting predictions become really accurate."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"Up to now, explains Nix, election campaigns have been organized based on demographic concepts. "A really ridiculous idea. The idea that all women should receive the same message because of their gender—or all African Americans because of their race." What Nix meant is that while other campaigners so far have relied on demographics, Cambridge Analytica was using psychometrics."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521013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fab092566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fab092566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Fraud: order fraud (Amazon, PayPal, etc.), account fraud (LinkedIn)</a:t>
            </a:r>
            <a:endParaRPr dirty="0"/>
          </a:p>
          <a:p>
            <a:pPr marL="0" lvl="0" indent="0" algn="l" rtl="0">
              <a:spcBef>
                <a:spcPts val="0"/>
              </a:spcBef>
              <a:spcAft>
                <a:spcPts val="0"/>
              </a:spcAft>
              <a:buNone/>
            </a:pPr>
            <a:r>
              <a:rPr lang="en" dirty="0"/>
              <a:t>Dating: </a:t>
            </a:r>
            <a:r>
              <a:rPr lang="en" u="sng" dirty="0">
                <a:solidFill>
                  <a:schemeClr val="hlink"/>
                </a:solidFill>
                <a:hlinkClick r:id="rId3"/>
              </a:rPr>
              <a:t>https://www.wired.com/2014/01/how-to-hack-okcupid/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If, through statistical sampling, McKinlay could ascertain which questions mattered to the kind of women he liked, he could construct a new profile that honestly answered those questions and ignored the rest. He could match every woman in LA who might be right for him, and none that weren’t.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Diagnosis: </a:t>
            </a:r>
            <a:r>
              <a:rPr lang="en" u="sng" dirty="0">
                <a:solidFill>
                  <a:schemeClr val="hlink"/>
                </a:solidFill>
                <a:hlinkClick r:id="rId4"/>
              </a:rPr>
              <a:t>http://www.newyorker.com/magazine/2017/04/03/ai-versus-md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In June, 2015, </a:t>
            </a:r>
            <a:r>
              <a:rPr lang="en" dirty="0" err="1"/>
              <a:t>Thrun’s</a:t>
            </a:r>
            <a:r>
              <a:rPr lang="en" dirty="0"/>
              <a:t> team began to test what the machine had learned from the master set of images by presenting it with a “validation set”: some fourteen thousand images that had been diagnosed by dermatologists (although not necessarily by biopsy). Could the system correctly classify the images into three diagnostic categories—benign lesions, malignant lesions, and non-cancerous growths? The system got the answer right seventy-two per cent of the time. (The actual output of the algorithm is not “yes” or “no” but a probability that a given lesion belongs to a category of interest.) Two board-certified dermatologists who were tested alongside did worse: they got the answer correct sixty-six per cent of the time.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Personality: </a:t>
            </a:r>
            <a:r>
              <a:rPr lang="en" u="sng" dirty="0">
                <a:solidFill>
                  <a:schemeClr val="hlink"/>
                </a:solidFill>
                <a:hlinkClick r:id="rId5"/>
              </a:rPr>
              <a:t>https://motherboard.vice.com/en_us/article/how-our-likes-helped-trump-win</a:t>
            </a:r>
            <a:r>
              <a:rPr lang="en" dirty="0"/>
              <a:t> (Cambridge Analytica—Board member Steve Bannon)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Link personality tests to Facebook profiles</a:t>
            </a:r>
            <a:endParaRPr dirty="0"/>
          </a:p>
          <a:p>
            <a:pPr marL="0" lvl="0" indent="0" algn="l" rtl="0">
              <a:spcBef>
                <a:spcPts val="0"/>
              </a:spcBef>
              <a:spcAft>
                <a:spcPts val="0"/>
              </a:spcAft>
              <a:buNone/>
            </a:pPr>
            <a:r>
              <a:rPr lang="en" dirty="0"/>
              <a:t>"Followers of Lady Gaga were most probably extroverts, while those who "liked" philosophy tended to be introverts. While each piece of such information is too weak to produce a reliable prediction, when tens, hundreds, or thousands of individual data points are combined, the resulting predictions become really accurate."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"Up to now, explains Nix, election campaigns have been organized based on demographic concepts. "A really ridiculous idea. The idea that all women should receive the same message because of their gender—or all African Americans because of their race." What Nix meant is that while other campaigners so far have relied on demographics, Cambridge Analytica was using psychometrics."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4291473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fab092566_0_2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fab092566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285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fab092566_0_2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fab092566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54183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fab092566_0_2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fab092566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7860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fab092566_0_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fab092566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0328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fab092566_0_2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fab092566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81915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459EC-5946-9F4E-9702-FC12795B91C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415DD47-BB22-5D48-BD4F-DAE42451F5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65C21B8-1C46-9B4A-ACDE-FE7848AE6FFC}"/>
              </a:ext>
            </a:extLst>
          </p:cNvPr>
          <p:cNvSpPr>
            <a:spLocks noGrp="1"/>
          </p:cNvSpPr>
          <p:nvPr>
            <p:ph type="dt" sz="half" idx="10"/>
          </p:nvPr>
        </p:nvSpPr>
        <p:spPr/>
        <p:txBody>
          <a:bodyPr/>
          <a:lstStyle/>
          <a:p>
            <a:fld id="{F0EBA477-E7F5-B943-9AA9-1629C7636F14}" type="datetimeFigureOut">
              <a:rPr lang="en-US" smtClean="0"/>
              <a:t>3/22/20</a:t>
            </a:fld>
            <a:endParaRPr lang="en-US"/>
          </a:p>
        </p:txBody>
      </p:sp>
      <p:sp>
        <p:nvSpPr>
          <p:cNvPr id="5" name="Footer Placeholder 4">
            <a:extLst>
              <a:ext uri="{FF2B5EF4-FFF2-40B4-BE49-F238E27FC236}">
                <a16:creationId xmlns:a16="http://schemas.microsoft.com/office/drawing/2014/main" id="{0C180EAB-67B5-A945-A19A-0ECAE927D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8589E3-A141-7E47-8119-BB4EC779050D}"/>
              </a:ext>
            </a:extLst>
          </p:cNvPr>
          <p:cNvSpPr>
            <a:spLocks noGrp="1"/>
          </p:cNvSpPr>
          <p:nvPr>
            <p:ph type="sldNum" sz="quarter" idx="12"/>
          </p:nvPr>
        </p:nvSpPr>
        <p:spPr/>
        <p:txBody>
          <a:bodyPr/>
          <a:lstStyle/>
          <a:p>
            <a:fld id="{34F28126-01A1-B643-9BF2-854CDA0BB01C}" type="slidenum">
              <a:rPr lang="en-US" smtClean="0"/>
              <a:t>‹#›</a:t>
            </a:fld>
            <a:endParaRPr lang="en-US"/>
          </a:p>
        </p:txBody>
      </p:sp>
    </p:spTree>
    <p:extLst>
      <p:ext uri="{BB962C8B-B14F-4D97-AF65-F5344CB8AC3E}">
        <p14:creationId xmlns:p14="http://schemas.microsoft.com/office/powerpoint/2010/main" val="768191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1E435-7C94-9A4A-A136-7BB13A44A33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C21E6FE-0B75-9243-8DC3-102120EA19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581401-9186-7B48-8157-4BA2FB81AAD3}"/>
              </a:ext>
            </a:extLst>
          </p:cNvPr>
          <p:cNvSpPr>
            <a:spLocks noGrp="1"/>
          </p:cNvSpPr>
          <p:nvPr>
            <p:ph type="dt" sz="half" idx="10"/>
          </p:nvPr>
        </p:nvSpPr>
        <p:spPr/>
        <p:txBody>
          <a:bodyPr/>
          <a:lstStyle/>
          <a:p>
            <a:fld id="{F0EBA477-E7F5-B943-9AA9-1629C7636F14}" type="datetimeFigureOut">
              <a:rPr lang="en-US" smtClean="0"/>
              <a:t>3/22/20</a:t>
            </a:fld>
            <a:endParaRPr lang="en-US"/>
          </a:p>
        </p:txBody>
      </p:sp>
      <p:sp>
        <p:nvSpPr>
          <p:cNvPr id="5" name="Footer Placeholder 4">
            <a:extLst>
              <a:ext uri="{FF2B5EF4-FFF2-40B4-BE49-F238E27FC236}">
                <a16:creationId xmlns:a16="http://schemas.microsoft.com/office/drawing/2014/main" id="{416BDCA2-368F-CA41-876E-8E45BAFDD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B9C12-C0DD-F74C-83B1-8AD1F75EB297}"/>
              </a:ext>
            </a:extLst>
          </p:cNvPr>
          <p:cNvSpPr>
            <a:spLocks noGrp="1"/>
          </p:cNvSpPr>
          <p:nvPr>
            <p:ph type="sldNum" sz="quarter" idx="12"/>
          </p:nvPr>
        </p:nvSpPr>
        <p:spPr/>
        <p:txBody>
          <a:bodyPr/>
          <a:lstStyle/>
          <a:p>
            <a:fld id="{34F28126-01A1-B643-9BF2-854CDA0BB01C}" type="slidenum">
              <a:rPr lang="en-US" smtClean="0"/>
              <a:t>‹#›</a:t>
            </a:fld>
            <a:endParaRPr lang="en-US"/>
          </a:p>
        </p:txBody>
      </p:sp>
    </p:spTree>
    <p:extLst>
      <p:ext uri="{BB962C8B-B14F-4D97-AF65-F5344CB8AC3E}">
        <p14:creationId xmlns:p14="http://schemas.microsoft.com/office/powerpoint/2010/main" val="891652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E8569F-50BF-7F4C-ADBA-6BD69B2709A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7CBA54-99F4-3F4E-BFD3-8AD9F9435F8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B6FC03-DA4A-DC48-B61D-E81C300BEEF1}"/>
              </a:ext>
            </a:extLst>
          </p:cNvPr>
          <p:cNvSpPr>
            <a:spLocks noGrp="1"/>
          </p:cNvSpPr>
          <p:nvPr>
            <p:ph type="dt" sz="half" idx="10"/>
          </p:nvPr>
        </p:nvSpPr>
        <p:spPr/>
        <p:txBody>
          <a:bodyPr/>
          <a:lstStyle/>
          <a:p>
            <a:fld id="{F0EBA477-E7F5-B943-9AA9-1629C7636F14}" type="datetimeFigureOut">
              <a:rPr lang="en-US" smtClean="0"/>
              <a:t>3/22/20</a:t>
            </a:fld>
            <a:endParaRPr lang="en-US"/>
          </a:p>
        </p:txBody>
      </p:sp>
      <p:sp>
        <p:nvSpPr>
          <p:cNvPr id="5" name="Footer Placeholder 4">
            <a:extLst>
              <a:ext uri="{FF2B5EF4-FFF2-40B4-BE49-F238E27FC236}">
                <a16:creationId xmlns:a16="http://schemas.microsoft.com/office/drawing/2014/main" id="{B4B70C09-6382-5143-9752-249A758937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3E9804-F42D-644E-9717-5302319D71B9}"/>
              </a:ext>
            </a:extLst>
          </p:cNvPr>
          <p:cNvSpPr>
            <a:spLocks noGrp="1"/>
          </p:cNvSpPr>
          <p:nvPr>
            <p:ph type="sldNum" sz="quarter" idx="12"/>
          </p:nvPr>
        </p:nvSpPr>
        <p:spPr/>
        <p:txBody>
          <a:bodyPr/>
          <a:lstStyle/>
          <a:p>
            <a:fld id="{34F28126-01A1-B643-9BF2-854CDA0BB01C}" type="slidenum">
              <a:rPr lang="en-US" smtClean="0"/>
              <a:t>‹#›</a:t>
            </a:fld>
            <a:endParaRPr lang="en-US"/>
          </a:p>
        </p:txBody>
      </p:sp>
    </p:spTree>
    <p:extLst>
      <p:ext uri="{BB962C8B-B14F-4D97-AF65-F5344CB8AC3E}">
        <p14:creationId xmlns:p14="http://schemas.microsoft.com/office/powerpoint/2010/main" val="35167620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609600" y="274637"/>
            <a:ext cx="8940800" cy="9012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3600"/>
              <a:buFont typeface="Arial"/>
              <a:buNone/>
              <a:defRPr sz="4800" b="1">
                <a:latin typeface="Arial"/>
                <a:ea typeface="Arial"/>
                <a:cs typeface="Arial"/>
                <a:sym typeface="Arial"/>
              </a:defRPr>
            </a:lvl1pPr>
            <a:lvl2pPr lvl="1" algn="l" rtl="0">
              <a:spcBef>
                <a:spcPts val="0"/>
              </a:spcBef>
              <a:spcAft>
                <a:spcPts val="0"/>
              </a:spcAft>
              <a:buSzPts val="3600"/>
              <a:buFont typeface="Arial"/>
              <a:buNone/>
              <a:defRPr sz="4800" b="1">
                <a:solidFill>
                  <a:schemeClr val="dk2"/>
                </a:solidFill>
                <a:latin typeface="Arial"/>
                <a:ea typeface="Arial"/>
                <a:cs typeface="Arial"/>
                <a:sym typeface="Arial"/>
              </a:defRPr>
            </a:lvl2pPr>
            <a:lvl3pPr lvl="2" algn="l" rtl="0">
              <a:spcBef>
                <a:spcPts val="0"/>
              </a:spcBef>
              <a:spcAft>
                <a:spcPts val="0"/>
              </a:spcAft>
              <a:buSzPts val="3600"/>
              <a:buFont typeface="Arial"/>
              <a:buNone/>
              <a:defRPr sz="4800" b="1">
                <a:solidFill>
                  <a:schemeClr val="dk2"/>
                </a:solidFill>
                <a:latin typeface="Arial"/>
                <a:ea typeface="Arial"/>
                <a:cs typeface="Arial"/>
                <a:sym typeface="Arial"/>
              </a:defRPr>
            </a:lvl3pPr>
            <a:lvl4pPr lvl="3" algn="l" rtl="0">
              <a:spcBef>
                <a:spcPts val="0"/>
              </a:spcBef>
              <a:spcAft>
                <a:spcPts val="0"/>
              </a:spcAft>
              <a:buSzPts val="3600"/>
              <a:buFont typeface="Arial"/>
              <a:buNone/>
              <a:defRPr sz="4800" b="1">
                <a:solidFill>
                  <a:schemeClr val="dk2"/>
                </a:solidFill>
                <a:latin typeface="Arial"/>
                <a:ea typeface="Arial"/>
                <a:cs typeface="Arial"/>
                <a:sym typeface="Arial"/>
              </a:defRPr>
            </a:lvl4pPr>
            <a:lvl5pPr lvl="4" algn="l" rtl="0">
              <a:spcBef>
                <a:spcPts val="0"/>
              </a:spcBef>
              <a:spcAft>
                <a:spcPts val="0"/>
              </a:spcAft>
              <a:buSzPts val="3600"/>
              <a:buFont typeface="Arial"/>
              <a:buNone/>
              <a:defRPr sz="4800" b="1">
                <a:solidFill>
                  <a:schemeClr val="dk2"/>
                </a:solidFill>
                <a:latin typeface="Arial"/>
                <a:ea typeface="Arial"/>
                <a:cs typeface="Arial"/>
                <a:sym typeface="Arial"/>
              </a:defRPr>
            </a:lvl5pPr>
            <a:lvl6pPr lvl="5" algn="l" rtl="0">
              <a:spcBef>
                <a:spcPts val="0"/>
              </a:spcBef>
              <a:spcAft>
                <a:spcPts val="0"/>
              </a:spcAft>
              <a:buSzPts val="3600"/>
              <a:buFont typeface="Arial"/>
              <a:buNone/>
              <a:defRPr sz="4800" b="1">
                <a:solidFill>
                  <a:schemeClr val="dk2"/>
                </a:solidFill>
                <a:latin typeface="Arial"/>
                <a:ea typeface="Arial"/>
                <a:cs typeface="Arial"/>
                <a:sym typeface="Arial"/>
              </a:defRPr>
            </a:lvl6pPr>
            <a:lvl7pPr lvl="6" algn="l" rtl="0">
              <a:spcBef>
                <a:spcPts val="0"/>
              </a:spcBef>
              <a:spcAft>
                <a:spcPts val="0"/>
              </a:spcAft>
              <a:buSzPts val="3600"/>
              <a:buFont typeface="Arial"/>
              <a:buNone/>
              <a:defRPr sz="4800" b="1">
                <a:solidFill>
                  <a:schemeClr val="dk2"/>
                </a:solidFill>
                <a:latin typeface="Arial"/>
                <a:ea typeface="Arial"/>
                <a:cs typeface="Arial"/>
                <a:sym typeface="Arial"/>
              </a:defRPr>
            </a:lvl7pPr>
            <a:lvl8pPr lvl="7" algn="l" rtl="0">
              <a:spcBef>
                <a:spcPts val="0"/>
              </a:spcBef>
              <a:spcAft>
                <a:spcPts val="0"/>
              </a:spcAft>
              <a:buSzPts val="3600"/>
              <a:buFont typeface="Arial"/>
              <a:buNone/>
              <a:defRPr sz="4800" b="1">
                <a:solidFill>
                  <a:schemeClr val="dk2"/>
                </a:solidFill>
                <a:latin typeface="Arial"/>
                <a:ea typeface="Arial"/>
                <a:cs typeface="Arial"/>
                <a:sym typeface="Arial"/>
              </a:defRPr>
            </a:lvl8pPr>
            <a:lvl9pPr lvl="8" algn="l" rtl="0">
              <a:spcBef>
                <a:spcPts val="0"/>
              </a:spcBef>
              <a:spcAft>
                <a:spcPts val="0"/>
              </a:spcAft>
              <a:buSzPts val="3600"/>
              <a:buFont typeface="Arial"/>
              <a:buNone/>
              <a:defRPr sz="4800" b="1">
                <a:solidFill>
                  <a:schemeClr val="dk2"/>
                </a:solidFill>
                <a:latin typeface="Arial"/>
                <a:ea typeface="Arial"/>
                <a:cs typeface="Arial"/>
                <a:sym typeface="Arial"/>
              </a:defRPr>
            </a:lvl9pPr>
          </a:lstStyle>
          <a:p>
            <a:endParaRPr/>
          </a:p>
        </p:txBody>
      </p:sp>
      <p:cxnSp>
        <p:nvCxnSpPr>
          <p:cNvPr id="71" name="Google Shape;71;p15"/>
          <p:cNvCxnSpPr/>
          <p:nvPr/>
        </p:nvCxnSpPr>
        <p:spPr>
          <a:xfrm>
            <a:off x="609600" y="1175787"/>
            <a:ext cx="10972800" cy="0"/>
          </a:xfrm>
          <a:prstGeom prst="straightConnector1">
            <a:avLst/>
          </a:prstGeom>
          <a:noFill/>
          <a:ln w="9525" cap="flat" cmpd="sng">
            <a:solidFill>
              <a:srgbClr val="CCCCCC"/>
            </a:solidFill>
            <a:prstDash val="solid"/>
            <a:round/>
            <a:headEnd type="none" w="med" len="med"/>
            <a:tailEnd type="none" w="med" len="med"/>
          </a:ln>
        </p:spPr>
      </p:cxnSp>
      <p:cxnSp>
        <p:nvCxnSpPr>
          <p:cNvPr id="72" name="Google Shape;72;p15"/>
          <p:cNvCxnSpPr/>
          <p:nvPr/>
        </p:nvCxnSpPr>
        <p:spPr>
          <a:xfrm>
            <a:off x="609600" y="6324600"/>
            <a:ext cx="10972800" cy="0"/>
          </a:xfrm>
          <a:prstGeom prst="straightConnector1">
            <a:avLst/>
          </a:prstGeom>
          <a:noFill/>
          <a:ln w="9525" cap="flat" cmpd="sng">
            <a:solidFill>
              <a:srgbClr val="CCCCCC"/>
            </a:solidFill>
            <a:prstDash val="solid"/>
            <a:round/>
            <a:headEnd type="none" w="med" len="med"/>
            <a:tailEnd type="none" w="med" len="med"/>
          </a:ln>
        </p:spPr>
      </p:cxnSp>
      <p:sp>
        <p:nvSpPr>
          <p:cNvPr id="73" name="Google Shape;73;p15"/>
          <p:cNvSpPr txBox="1">
            <a:spLocks noGrp="1"/>
          </p:cNvSpPr>
          <p:nvPr>
            <p:ph type="body" idx="1"/>
          </p:nvPr>
        </p:nvSpPr>
        <p:spPr>
          <a:xfrm>
            <a:off x="609600" y="1295400"/>
            <a:ext cx="10972800" cy="4830800"/>
          </a:xfrm>
          <a:prstGeom prst="rect">
            <a:avLst/>
          </a:prstGeom>
          <a:noFill/>
          <a:ln>
            <a:noFill/>
          </a:ln>
        </p:spPr>
        <p:txBody>
          <a:bodyPr spcFirstLastPara="1" wrap="square" lIns="91425" tIns="91425" rIns="91425" bIns="91425" anchor="t" anchorCtr="0">
            <a:noAutofit/>
          </a:bodyPr>
          <a:lstStyle>
            <a:lvl1pPr marL="609585" lvl="0" indent="-507987" rtl="0">
              <a:spcBef>
                <a:spcPts val="0"/>
              </a:spcBef>
              <a:spcAft>
                <a:spcPts val="0"/>
              </a:spcAft>
              <a:buSzPts val="2400"/>
              <a:buChar char="●"/>
              <a:defRPr sz="3200"/>
            </a:lvl1pPr>
            <a:lvl2pPr marL="1219170" lvl="1" indent="-507987" rtl="0">
              <a:spcBef>
                <a:spcPts val="533"/>
              </a:spcBef>
              <a:spcAft>
                <a:spcPts val="0"/>
              </a:spcAft>
              <a:buSzPts val="2400"/>
              <a:buChar char="○"/>
              <a:defRPr sz="3200"/>
            </a:lvl2pPr>
            <a:lvl3pPr marL="1828754" lvl="2" indent="-507987" rtl="0">
              <a:spcBef>
                <a:spcPts val="533"/>
              </a:spcBef>
              <a:spcAft>
                <a:spcPts val="0"/>
              </a:spcAft>
              <a:buSzPts val="2400"/>
              <a:buChar char="■"/>
              <a:defRPr sz="3200"/>
            </a:lvl3pPr>
            <a:lvl4pPr marL="2438339" lvl="3" indent="-457189" rtl="0">
              <a:spcBef>
                <a:spcPts val="533"/>
              </a:spcBef>
              <a:spcAft>
                <a:spcPts val="0"/>
              </a:spcAft>
              <a:buSzPts val="1800"/>
              <a:buChar char="●"/>
              <a:defRPr sz="2400"/>
            </a:lvl4pPr>
            <a:lvl5pPr marL="3047924" lvl="4" indent="-457189" rtl="0">
              <a:spcBef>
                <a:spcPts val="533"/>
              </a:spcBef>
              <a:spcAft>
                <a:spcPts val="0"/>
              </a:spcAft>
              <a:buSzPts val="1800"/>
              <a:buChar char="○"/>
              <a:defRPr sz="2400"/>
            </a:lvl5pPr>
            <a:lvl6pPr marL="3657509" lvl="5" indent="-457189" rtl="0">
              <a:spcBef>
                <a:spcPts val="533"/>
              </a:spcBef>
              <a:spcAft>
                <a:spcPts val="0"/>
              </a:spcAft>
              <a:buSzPts val="1800"/>
              <a:buChar char="■"/>
              <a:defRPr sz="2400"/>
            </a:lvl6pPr>
            <a:lvl7pPr marL="4267093" lvl="6" indent="-457189" rtl="0">
              <a:spcBef>
                <a:spcPts val="533"/>
              </a:spcBef>
              <a:spcAft>
                <a:spcPts val="0"/>
              </a:spcAft>
              <a:buSzPts val="1800"/>
              <a:buChar char="●"/>
              <a:defRPr sz="2400"/>
            </a:lvl7pPr>
            <a:lvl8pPr marL="4876678" lvl="7" indent="-457189" rtl="0">
              <a:spcBef>
                <a:spcPts val="533"/>
              </a:spcBef>
              <a:spcAft>
                <a:spcPts val="0"/>
              </a:spcAft>
              <a:buSzPts val="1800"/>
              <a:buChar char="○"/>
              <a:defRPr sz="2400"/>
            </a:lvl8pPr>
            <a:lvl9pPr marL="5486263" lvl="8" indent="-457189" rtl="0">
              <a:spcBef>
                <a:spcPts val="533"/>
              </a:spcBef>
              <a:spcAft>
                <a:spcPts val="533"/>
              </a:spcAft>
              <a:buSzPts val="1800"/>
              <a:buChar char="■"/>
              <a:defRPr sz="2400"/>
            </a:lvl9pPr>
          </a:lstStyle>
          <a:p>
            <a:endParaRPr/>
          </a:p>
        </p:txBody>
      </p:sp>
    </p:spTree>
    <p:extLst>
      <p:ext uri="{BB962C8B-B14F-4D97-AF65-F5344CB8AC3E}">
        <p14:creationId xmlns:p14="http://schemas.microsoft.com/office/powerpoint/2010/main" val="36029922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p:cSld name="Section">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1625600" y="2978405"/>
            <a:ext cx="8940800" cy="901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a:solidFill>
                  <a:schemeClr val="dk2"/>
                </a:solidFill>
              </a:defRPr>
            </a:lvl2pPr>
            <a:lvl3pPr lvl="2" algn="ctr" rtl="0">
              <a:spcBef>
                <a:spcPts val="0"/>
              </a:spcBef>
              <a:spcAft>
                <a:spcPts val="0"/>
              </a:spcAft>
              <a:buSzPts val="3600"/>
              <a:buNone/>
              <a:defRPr>
                <a:solidFill>
                  <a:schemeClr val="dk2"/>
                </a:solidFill>
              </a:defRPr>
            </a:lvl3pPr>
            <a:lvl4pPr lvl="3" algn="ctr" rtl="0">
              <a:spcBef>
                <a:spcPts val="0"/>
              </a:spcBef>
              <a:spcAft>
                <a:spcPts val="0"/>
              </a:spcAft>
              <a:buSzPts val="3600"/>
              <a:buNone/>
              <a:defRPr>
                <a:solidFill>
                  <a:schemeClr val="dk2"/>
                </a:solidFill>
              </a:defRPr>
            </a:lvl4pPr>
            <a:lvl5pPr lvl="4" algn="ctr" rtl="0">
              <a:spcBef>
                <a:spcPts val="0"/>
              </a:spcBef>
              <a:spcAft>
                <a:spcPts val="0"/>
              </a:spcAft>
              <a:buSzPts val="3600"/>
              <a:buNone/>
              <a:defRPr>
                <a:solidFill>
                  <a:schemeClr val="dk2"/>
                </a:solidFill>
              </a:defRPr>
            </a:lvl5pPr>
            <a:lvl6pPr lvl="5" algn="ctr" rtl="0">
              <a:spcBef>
                <a:spcPts val="0"/>
              </a:spcBef>
              <a:spcAft>
                <a:spcPts val="0"/>
              </a:spcAft>
              <a:buSzPts val="3600"/>
              <a:buNone/>
              <a:defRPr>
                <a:solidFill>
                  <a:schemeClr val="dk2"/>
                </a:solidFill>
              </a:defRPr>
            </a:lvl6pPr>
            <a:lvl7pPr lvl="6" algn="ctr" rtl="0">
              <a:spcBef>
                <a:spcPts val="0"/>
              </a:spcBef>
              <a:spcAft>
                <a:spcPts val="0"/>
              </a:spcAft>
              <a:buSzPts val="3600"/>
              <a:buNone/>
              <a:defRPr>
                <a:solidFill>
                  <a:schemeClr val="dk2"/>
                </a:solidFill>
              </a:defRPr>
            </a:lvl7pPr>
            <a:lvl8pPr lvl="7" algn="ctr" rtl="0">
              <a:spcBef>
                <a:spcPts val="0"/>
              </a:spcBef>
              <a:spcAft>
                <a:spcPts val="0"/>
              </a:spcAft>
              <a:buSzPts val="3600"/>
              <a:buNone/>
              <a:defRPr>
                <a:solidFill>
                  <a:schemeClr val="dk2"/>
                </a:solidFill>
              </a:defRPr>
            </a:lvl8pPr>
            <a:lvl9pPr lvl="8" algn="ctr" rtl="0">
              <a:spcBef>
                <a:spcPts val="0"/>
              </a:spcBef>
              <a:spcAft>
                <a:spcPts val="0"/>
              </a:spcAft>
              <a:buSzPts val="3600"/>
              <a:buNone/>
              <a:defRPr>
                <a:solidFill>
                  <a:schemeClr val="dk2"/>
                </a:solidFill>
              </a:defRPr>
            </a:lvl9pPr>
          </a:lstStyle>
          <a:p>
            <a:endParaRPr/>
          </a:p>
        </p:txBody>
      </p:sp>
    </p:spTree>
    <p:extLst>
      <p:ext uri="{BB962C8B-B14F-4D97-AF65-F5344CB8AC3E}">
        <p14:creationId xmlns:p14="http://schemas.microsoft.com/office/powerpoint/2010/main" val="3958117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931CE-7483-A14E-89BE-5D93CCD6AD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00817E-F39A-2E4A-9D67-819501A715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1131B1-3C84-D04A-95B3-17E9DF3DCAB7}"/>
              </a:ext>
            </a:extLst>
          </p:cNvPr>
          <p:cNvSpPr>
            <a:spLocks noGrp="1"/>
          </p:cNvSpPr>
          <p:nvPr>
            <p:ph type="dt" sz="half" idx="10"/>
          </p:nvPr>
        </p:nvSpPr>
        <p:spPr/>
        <p:txBody>
          <a:bodyPr/>
          <a:lstStyle/>
          <a:p>
            <a:fld id="{F0EBA477-E7F5-B943-9AA9-1629C7636F14}" type="datetimeFigureOut">
              <a:rPr lang="en-US" smtClean="0"/>
              <a:t>3/22/20</a:t>
            </a:fld>
            <a:endParaRPr lang="en-US"/>
          </a:p>
        </p:txBody>
      </p:sp>
      <p:sp>
        <p:nvSpPr>
          <p:cNvPr id="5" name="Footer Placeholder 4">
            <a:extLst>
              <a:ext uri="{FF2B5EF4-FFF2-40B4-BE49-F238E27FC236}">
                <a16:creationId xmlns:a16="http://schemas.microsoft.com/office/drawing/2014/main" id="{C91CA2DB-91AE-914E-8D8F-018722E525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B7F8A2-D12D-3A43-9611-5E0F760CA788}"/>
              </a:ext>
            </a:extLst>
          </p:cNvPr>
          <p:cNvSpPr>
            <a:spLocks noGrp="1"/>
          </p:cNvSpPr>
          <p:nvPr>
            <p:ph type="sldNum" sz="quarter" idx="12"/>
          </p:nvPr>
        </p:nvSpPr>
        <p:spPr/>
        <p:txBody>
          <a:bodyPr/>
          <a:lstStyle/>
          <a:p>
            <a:fld id="{34F28126-01A1-B643-9BF2-854CDA0BB01C}" type="slidenum">
              <a:rPr lang="en-US" smtClean="0"/>
              <a:t>‹#›</a:t>
            </a:fld>
            <a:endParaRPr lang="en-US"/>
          </a:p>
        </p:txBody>
      </p:sp>
    </p:spTree>
    <p:extLst>
      <p:ext uri="{BB962C8B-B14F-4D97-AF65-F5344CB8AC3E}">
        <p14:creationId xmlns:p14="http://schemas.microsoft.com/office/powerpoint/2010/main" val="313540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B62FB-47A7-9E47-86E0-39A1EA9F50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94D42A3-485E-BA45-BCAC-A0D6DEE5BF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D8BD4C-9BA4-144C-BE9C-1FE35F27D700}"/>
              </a:ext>
            </a:extLst>
          </p:cNvPr>
          <p:cNvSpPr>
            <a:spLocks noGrp="1"/>
          </p:cNvSpPr>
          <p:nvPr>
            <p:ph type="dt" sz="half" idx="10"/>
          </p:nvPr>
        </p:nvSpPr>
        <p:spPr/>
        <p:txBody>
          <a:bodyPr/>
          <a:lstStyle/>
          <a:p>
            <a:fld id="{F0EBA477-E7F5-B943-9AA9-1629C7636F14}" type="datetimeFigureOut">
              <a:rPr lang="en-US" smtClean="0"/>
              <a:t>3/22/20</a:t>
            </a:fld>
            <a:endParaRPr lang="en-US"/>
          </a:p>
        </p:txBody>
      </p:sp>
      <p:sp>
        <p:nvSpPr>
          <p:cNvPr id="5" name="Footer Placeholder 4">
            <a:extLst>
              <a:ext uri="{FF2B5EF4-FFF2-40B4-BE49-F238E27FC236}">
                <a16:creationId xmlns:a16="http://schemas.microsoft.com/office/drawing/2014/main" id="{B736422E-FF91-354B-8521-875DA1C68D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3A0DE1-0E01-FA4A-9EF3-1DB7CBB26A09}"/>
              </a:ext>
            </a:extLst>
          </p:cNvPr>
          <p:cNvSpPr>
            <a:spLocks noGrp="1"/>
          </p:cNvSpPr>
          <p:nvPr>
            <p:ph type="sldNum" sz="quarter" idx="12"/>
          </p:nvPr>
        </p:nvSpPr>
        <p:spPr/>
        <p:txBody>
          <a:bodyPr/>
          <a:lstStyle/>
          <a:p>
            <a:fld id="{34F28126-01A1-B643-9BF2-854CDA0BB01C}" type="slidenum">
              <a:rPr lang="en-US" smtClean="0"/>
              <a:t>‹#›</a:t>
            </a:fld>
            <a:endParaRPr lang="en-US"/>
          </a:p>
        </p:txBody>
      </p:sp>
    </p:spTree>
    <p:extLst>
      <p:ext uri="{BB962C8B-B14F-4D97-AF65-F5344CB8AC3E}">
        <p14:creationId xmlns:p14="http://schemas.microsoft.com/office/powerpoint/2010/main" val="94440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9864F-8FE4-EB49-B3E8-3879C982A4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741577-EE63-7B48-AE89-2626D50068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9E4D90-D41D-CD47-AFAB-9787ECBEFC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EEB60B1-FEF2-CC4F-8602-FA50A999B565}"/>
              </a:ext>
            </a:extLst>
          </p:cNvPr>
          <p:cNvSpPr>
            <a:spLocks noGrp="1"/>
          </p:cNvSpPr>
          <p:nvPr>
            <p:ph type="dt" sz="half" idx="10"/>
          </p:nvPr>
        </p:nvSpPr>
        <p:spPr/>
        <p:txBody>
          <a:bodyPr/>
          <a:lstStyle/>
          <a:p>
            <a:fld id="{F0EBA477-E7F5-B943-9AA9-1629C7636F14}" type="datetimeFigureOut">
              <a:rPr lang="en-US" smtClean="0"/>
              <a:t>3/22/20</a:t>
            </a:fld>
            <a:endParaRPr lang="en-US"/>
          </a:p>
        </p:txBody>
      </p:sp>
      <p:sp>
        <p:nvSpPr>
          <p:cNvPr id="6" name="Footer Placeholder 5">
            <a:extLst>
              <a:ext uri="{FF2B5EF4-FFF2-40B4-BE49-F238E27FC236}">
                <a16:creationId xmlns:a16="http://schemas.microsoft.com/office/drawing/2014/main" id="{38EE8D74-F5BB-5140-9E1A-DEBB5DEED2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7A8D07-E9FB-D54A-A248-CBA9989E4BBB}"/>
              </a:ext>
            </a:extLst>
          </p:cNvPr>
          <p:cNvSpPr>
            <a:spLocks noGrp="1"/>
          </p:cNvSpPr>
          <p:nvPr>
            <p:ph type="sldNum" sz="quarter" idx="12"/>
          </p:nvPr>
        </p:nvSpPr>
        <p:spPr/>
        <p:txBody>
          <a:bodyPr/>
          <a:lstStyle/>
          <a:p>
            <a:fld id="{34F28126-01A1-B643-9BF2-854CDA0BB01C}" type="slidenum">
              <a:rPr lang="en-US" smtClean="0"/>
              <a:t>‹#›</a:t>
            </a:fld>
            <a:endParaRPr lang="en-US"/>
          </a:p>
        </p:txBody>
      </p:sp>
    </p:spTree>
    <p:extLst>
      <p:ext uri="{BB962C8B-B14F-4D97-AF65-F5344CB8AC3E}">
        <p14:creationId xmlns:p14="http://schemas.microsoft.com/office/powerpoint/2010/main" val="32110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A600B-7037-EB42-B31F-231A33AEACA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656188-ED9C-E445-9B70-744E963EA8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8F297E-CE90-C048-8C99-D65AB6F3BA1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DB09C4B-CDB4-C14E-B0B5-51BE4F4A3B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A3D35A-9AD4-EF40-BDBC-07A54828715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61DF02-BED9-244D-9C97-14C3B26F6686}"/>
              </a:ext>
            </a:extLst>
          </p:cNvPr>
          <p:cNvSpPr>
            <a:spLocks noGrp="1"/>
          </p:cNvSpPr>
          <p:nvPr>
            <p:ph type="dt" sz="half" idx="10"/>
          </p:nvPr>
        </p:nvSpPr>
        <p:spPr/>
        <p:txBody>
          <a:bodyPr/>
          <a:lstStyle/>
          <a:p>
            <a:fld id="{F0EBA477-E7F5-B943-9AA9-1629C7636F14}" type="datetimeFigureOut">
              <a:rPr lang="en-US" smtClean="0"/>
              <a:t>3/22/20</a:t>
            </a:fld>
            <a:endParaRPr lang="en-US"/>
          </a:p>
        </p:txBody>
      </p:sp>
      <p:sp>
        <p:nvSpPr>
          <p:cNvPr id="8" name="Footer Placeholder 7">
            <a:extLst>
              <a:ext uri="{FF2B5EF4-FFF2-40B4-BE49-F238E27FC236}">
                <a16:creationId xmlns:a16="http://schemas.microsoft.com/office/drawing/2014/main" id="{7183480A-2BD8-2B4D-8FD8-D45416E88B8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4DC21F7-0F1B-CB43-84F1-BAAC4619EC7C}"/>
              </a:ext>
            </a:extLst>
          </p:cNvPr>
          <p:cNvSpPr>
            <a:spLocks noGrp="1"/>
          </p:cNvSpPr>
          <p:nvPr>
            <p:ph type="sldNum" sz="quarter" idx="12"/>
          </p:nvPr>
        </p:nvSpPr>
        <p:spPr/>
        <p:txBody>
          <a:bodyPr/>
          <a:lstStyle/>
          <a:p>
            <a:fld id="{34F28126-01A1-B643-9BF2-854CDA0BB01C}" type="slidenum">
              <a:rPr lang="en-US" smtClean="0"/>
              <a:t>‹#›</a:t>
            </a:fld>
            <a:endParaRPr lang="en-US"/>
          </a:p>
        </p:txBody>
      </p:sp>
    </p:spTree>
    <p:extLst>
      <p:ext uri="{BB962C8B-B14F-4D97-AF65-F5344CB8AC3E}">
        <p14:creationId xmlns:p14="http://schemas.microsoft.com/office/powerpoint/2010/main" val="37742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9447C-FFA1-4F41-A924-45C34ED454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444B27-1C19-6B45-AA05-EE4A041C64CF}"/>
              </a:ext>
            </a:extLst>
          </p:cNvPr>
          <p:cNvSpPr>
            <a:spLocks noGrp="1"/>
          </p:cNvSpPr>
          <p:nvPr>
            <p:ph type="dt" sz="half" idx="10"/>
          </p:nvPr>
        </p:nvSpPr>
        <p:spPr/>
        <p:txBody>
          <a:bodyPr/>
          <a:lstStyle/>
          <a:p>
            <a:fld id="{F0EBA477-E7F5-B943-9AA9-1629C7636F14}" type="datetimeFigureOut">
              <a:rPr lang="en-US" smtClean="0"/>
              <a:t>3/22/20</a:t>
            </a:fld>
            <a:endParaRPr lang="en-US"/>
          </a:p>
        </p:txBody>
      </p:sp>
      <p:sp>
        <p:nvSpPr>
          <p:cNvPr id="4" name="Footer Placeholder 3">
            <a:extLst>
              <a:ext uri="{FF2B5EF4-FFF2-40B4-BE49-F238E27FC236}">
                <a16:creationId xmlns:a16="http://schemas.microsoft.com/office/drawing/2014/main" id="{8808EAC6-5634-8647-BEBB-65B62B51C36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844D6AC-A56C-DA43-A8DB-883ACDA7A011}"/>
              </a:ext>
            </a:extLst>
          </p:cNvPr>
          <p:cNvSpPr>
            <a:spLocks noGrp="1"/>
          </p:cNvSpPr>
          <p:nvPr>
            <p:ph type="sldNum" sz="quarter" idx="12"/>
          </p:nvPr>
        </p:nvSpPr>
        <p:spPr/>
        <p:txBody>
          <a:bodyPr/>
          <a:lstStyle/>
          <a:p>
            <a:fld id="{34F28126-01A1-B643-9BF2-854CDA0BB01C}" type="slidenum">
              <a:rPr lang="en-US" smtClean="0"/>
              <a:t>‹#›</a:t>
            </a:fld>
            <a:endParaRPr lang="en-US"/>
          </a:p>
        </p:txBody>
      </p:sp>
    </p:spTree>
    <p:extLst>
      <p:ext uri="{BB962C8B-B14F-4D97-AF65-F5344CB8AC3E}">
        <p14:creationId xmlns:p14="http://schemas.microsoft.com/office/powerpoint/2010/main" val="28985437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B02002-ED79-564D-9072-A41163ADECE0}"/>
              </a:ext>
            </a:extLst>
          </p:cNvPr>
          <p:cNvSpPr>
            <a:spLocks noGrp="1"/>
          </p:cNvSpPr>
          <p:nvPr>
            <p:ph type="dt" sz="half" idx="10"/>
          </p:nvPr>
        </p:nvSpPr>
        <p:spPr/>
        <p:txBody>
          <a:bodyPr/>
          <a:lstStyle/>
          <a:p>
            <a:fld id="{F0EBA477-E7F5-B943-9AA9-1629C7636F14}" type="datetimeFigureOut">
              <a:rPr lang="en-US" smtClean="0"/>
              <a:t>3/22/20</a:t>
            </a:fld>
            <a:endParaRPr lang="en-US"/>
          </a:p>
        </p:txBody>
      </p:sp>
      <p:sp>
        <p:nvSpPr>
          <p:cNvPr id="3" name="Footer Placeholder 2">
            <a:extLst>
              <a:ext uri="{FF2B5EF4-FFF2-40B4-BE49-F238E27FC236}">
                <a16:creationId xmlns:a16="http://schemas.microsoft.com/office/drawing/2014/main" id="{A0A6950C-EADF-314B-9D4E-4104DB5D19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39DE31-0D77-6441-8A7E-97FCEC527342}"/>
              </a:ext>
            </a:extLst>
          </p:cNvPr>
          <p:cNvSpPr>
            <a:spLocks noGrp="1"/>
          </p:cNvSpPr>
          <p:nvPr>
            <p:ph type="sldNum" sz="quarter" idx="12"/>
          </p:nvPr>
        </p:nvSpPr>
        <p:spPr/>
        <p:txBody>
          <a:bodyPr/>
          <a:lstStyle/>
          <a:p>
            <a:fld id="{34F28126-01A1-B643-9BF2-854CDA0BB01C}" type="slidenum">
              <a:rPr lang="en-US" smtClean="0"/>
              <a:t>‹#›</a:t>
            </a:fld>
            <a:endParaRPr lang="en-US"/>
          </a:p>
        </p:txBody>
      </p:sp>
    </p:spTree>
    <p:extLst>
      <p:ext uri="{BB962C8B-B14F-4D97-AF65-F5344CB8AC3E}">
        <p14:creationId xmlns:p14="http://schemas.microsoft.com/office/powerpoint/2010/main" val="2049677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712F7-718C-F148-B6DD-8674121C36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8258131-35BD-1542-9A30-CFA87FAB70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7C46148-11AA-274C-AE72-113D436E16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9A73EF-3F55-AB4E-9B66-A04176D49F29}"/>
              </a:ext>
            </a:extLst>
          </p:cNvPr>
          <p:cNvSpPr>
            <a:spLocks noGrp="1"/>
          </p:cNvSpPr>
          <p:nvPr>
            <p:ph type="dt" sz="half" idx="10"/>
          </p:nvPr>
        </p:nvSpPr>
        <p:spPr/>
        <p:txBody>
          <a:bodyPr/>
          <a:lstStyle/>
          <a:p>
            <a:fld id="{F0EBA477-E7F5-B943-9AA9-1629C7636F14}" type="datetimeFigureOut">
              <a:rPr lang="en-US" smtClean="0"/>
              <a:t>3/22/20</a:t>
            </a:fld>
            <a:endParaRPr lang="en-US"/>
          </a:p>
        </p:txBody>
      </p:sp>
      <p:sp>
        <p:nvSpPr>
          <p:cNvPr id="6" name="Footer Placeholder 5">
            <a:extLst>
              <a:ext uri="{FF2B5EF4-FFF2-40B4-BE49-F238E27FC236}">
                <a16:creationId xmlns:a16="http://schemas.microsoft.com/office/drawing/2014/main" id="{15BC1681-7059-0747-A462-81BF1B6FF1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5D51EB-D690-9C40-BE75-C4C8B97793D2}"/>
              </a:ext>
            </a:extLst>
          </p:cNvPr>
          <p:cNvSpPr>
            <a:spLocks noGrp="1"/>
          </p:cNvSpPr>
          <p:nvPr>
            <p:ph type="sldNum" sz="quarter" idx="12"/>
          </p:nvPr>
        </p:nvSpPr>
        <p:spPr/>
        <p:txBody>
          <a:bodyPr/>
          <a:lstStyle/>
          <a:p>
            <a:fld id="{34F28126-01A1-B643-9BF2-854CDA0BB01C}" type="slidenum">
              <a:rPr lang="en-US" smtClean="0"/>
              <a:t>‹#›</a:t>
            </a:fld>
            <a:endParaRPr lang="en-US"/>
          </a:p>
        </p:txBody>
      </p:sp>
    </p:spTree>
    <p:extLst>
      <p:ext uri="{BB962C8B-B14F-4D97-AF65-F5344CB8AC3E}">
        <p14:creationId xmlns:p14="http://schemas.microsoft.com/office/powerpoint/2010/main" val="3903504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3738E-1B3F-BA4F-A4DF-9C4AD73815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FA69FB-35F4-F040-A598-E378477657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1493E5D-A1E2-E84E-8D04-8099C5ADD5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F92ED1-6E06-8D47-A7FE-BD4AF41D4BB7}"/>
              </a:ext>
            </a:extLst>
          </p:cNvPr>
          <p:cNvSpPr>
            <a:spLocks noGrp="1"/>
          </p:cNvSpPr>
          <p:nvPr>
            <p:ph type="dt" sz="half" idx="10"/>
          </p:nvPr>
        </p:nvSpPr>
        <p:spPr/>
        <p:txBody>
          <a:bodyPr/>
          <a:lstStyle/>
          <a:p>
            <a:fld id="{F0EBA477-E7F5-B943-9AA9-1629C7636F14}" type="datetimeFigureOut">
              <a:rPr lang="en-US" smtClean="0"/>
              <a:t>3/22/20</a:t>
            </a:fld>
            <a:endParaRPr lang="en-US"/>
          </a:p>
        </p:txBody>
      </p:sp>
      <p:sp>
        <p:nvSpPr>
          <p:cNvPr id="6" name="Footer Placeholder 5">
            <a:extLst>
              <a:ext uri="{FF2B5EF4-FFF2-40B4-BE49-F238E27FC236}">
                <a16:creationId xmlns:a16="http://schemas.microsoft.com/office/drawing/2014/main" id="{2906D88B-E9B2-0341-977E-B4D51F14FE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4305D9-7676-1641-B7F0-A02D9CCD355E}"/>
              </a:ext>
            </a:extLst>
          </p:cNvPr>
          <p:cNvSpPr>
            <a:spLocks noGrp="1"/>
          </p:cNvSpPr>
          <p:nvPr>
            <p:ph type="sldNum" sz="quarter" idx="12"/>
          </p:nvPr>
        </p:nvSpPr>
        <p:spPr/>
        <p:txBody>
          <a:bodyPr/>
          <a:lstStyle/>
          <a:p>
            <a:fld id="{34F28126-01A1-B643-9BF2-854CDA0BB01C}" type="slidenum">
              <a:rPr lang="en-US" smtClean="0"/>
              <a:t>‹#›</a:t>
            </a:fld>
            <a:endParaRPr lang="en-US"/>
          </a:p>
        </p:txBody>
      </p:sp>
    </p:spTree>
    <p:extLst>
      <p:ext uri="{BB962C8B-B14F-4D97-AF65-F5344CB8AC3E}">
        <p14:creationId xmlns:p14="http://schemas.microsoft.com/office/powerpoint/2010/main" val="28910887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B3250D-9AF6-4547-8B77-8E08C17AA5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4F284F-5F47-8B40-9798-F0D1FEBB58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34A2A3-411C-7F40-AD67-4965BF8A68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EBA477-E7F5-B943-9AA9-1629C7636F14}" type="datetimeFigureOut">
              <a:rPr lang="en-US" smtClean="0"/>
              <a:t>3/22/20</a:t>
            </a:fld>
            <a:endParaRPr lang="en-US"/>
          </a:p>
        </p:txBody>
      </p:sp>
      <p:sp>
        <p:nvSpPr>
          <p:cNvPr id="5" name="Footer Placeholder 4">
            <a:extLst>
              <a:ext uri="{FF2B5EF4-FFF2-40B4-BE49-F238E27FC236}">
                <a16:creationId xmlns:a16="http://schemas.microsoft.com/office/drawing/2014/main" id="{BDF3E5D1-4CA8-C949-BF80-FA964E6B37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BEBE21-1E5A-D14C-9E02-DFAF05DE11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F28126-01A1-B643-9BF2-854CDA0BB01C}" type="slidenum">
              <a:rPr lang="en-US" smtClean="0"/>
              <a:t>‹#›</a:t>
            </a:fld>
            <a:endParaRPr lang="en-US"/>
          </a:p>
        </p:txBody>
      </p:sp>
    </p:spTree>
    <p:extLst>
      <p:ext uri="{BB962C8B-B14F-4D97-AF65-F5344CB8AC3E}">
        <p14:creationId xmlns:p14="http://schemas.microsoft.com/office/powerpoint/2010/main" val="15881230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66D53C-8203-2C44-9ED8-C89DBA39242C}"/>
              </a:ext>
            </a:extLst>
          </p:cNvPr>
          <p:cNvSpPr>
            <a:spLocks noGrp="1"/>
          </p:cNvSpPr>
          <p:nvPr>
            <p:ph type="ctrTitle"/>
          </p:nvPr>
        </p:nvSpPr>
        <p:spPr>
          <a:xfrm>
            <a:off x="1524000" y="875619"/>
            <a:ext cx="9144000" cy="4378551"/>
          </a:xfrm>
        </p:spPr>
        <p:txBody>
          <a:bodyPr>
            <a:normAutofit/>
          </a:bodyPr>
          <a:lstStyle/>
          <a:p>
            <a:r>
              <a:rPr lang="en-US" dirty="0"/>
              <a:t>Intro to Machine Learning:</a:t>
            </a:r>
            <a:br>
              <a:rPr lang="en-US" dirty="0"/>
            </a:br>
            <a:r>
              <a:rPr lang="en-US" dirty="0"/>
              <a:t>Supervised Learning</a:t>
            </a:r>
            <a:br>
              <a:rPr lang="en-US" dirty="0"/>
            </a:br>
            <a:r>
              <a:rPr lang="en-US" dirty="0"/>
              <a:t>Classification</a:t>
            </a:r>
            <a:br>
              <a:rPr lang="en-US" dirty="0"/>
            </a:br>
            <a:r>
              <a:rPr lang="en-US" dirty="0"/>
              <a:t>and k-Nearest Neighbors</a:t>
            </a:r>
          </a:p>
        </p:txBody>
      </p:sp>
    </p:spTree>
    <p:extLst>
      <p:ext uri="{BB962C8B-B14F-4D97-AF65-F5344CB8AC3E}">
        <p14:creationId xmlns:p14="http://schemas.microsoft.com/office/powerpoint/2010/main" val="32088501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31"/>
          <p:cNvSpPr/>
          <p:nvPr/>
        </p:nvSpPr>
        <p:spPr>
          <a:xfrm>
            <a:off x="4026917" y="2228533"/>
            <a:ext cx="4308400" cy="6416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41" name="Google Shape;141;p31"/>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Nearest Neighbor Classifier</a:t>
            </a:r>
            <a:endParaRPr/>
          </a:p>
        </p:txBody>
      </p:sp>
      <p:sp>
        <p:nvSpPr>
          <p:cNvPr id="142" name="Google Shape;142;p31"/>
          <p:cNvSpPr/>
          <p:nvPr/>
        </p:nvSpPr>
        <p:spPr>
          <a:xfrm>
            <a:off x="4727600" y="1524557"/>
            <a:ext cx="2736800" cy="20428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pPr algn="ctr"/>
            <a:r>
              <a:rPr lang="en" sz="2933" b="1" u="sng"/>
              <a:t>NN Classifier</a:t>
            </a:r>
            <a:endParaRPr sz="2933" b="1" u="sng"/>
          </a:p>
          <a:p>
            <a:pPr algn="ctr"/>
            <a:r>
              <a:rPr lang="en" sz="2667"/>
              <a:t>Use the label of the most similar training example</a:t>
            </a:r>
            <a:endParaRPr sz="2667"/>
          </a:p>
        </p:txBody>
      </p:sp>
      <p:sp>
        <p:nvSpPr>
          <p:cNvPr id="143" name="Google Shape;143;p31"/>
          <p:cNvSpPr txBox="1"/>
          <p:nvPr/>
        </p:nvSpPr>
        <p:spPr>
          <a:xfrm>
            <a:off x="1095967" y="1866400"/>
            <a:ext cx="2736800" cy="1296400"/>
          </a:xfrm>
          <a:prstGeom prst="rect">
            <a:avLst/>
          </a:prstGeom>
          <a:noFill/>
          <a:ln>
            <a:noFill/>
          </a:ln>
        </p:spPr>
        <p:txBody>
          <a:bodyPr spcFirstLastPara="1" wrap="square" lIns="121900" tIns="121900" rIns="121900" bIns="121900" anchor="ctr" anchorCtr="0">
            <a:noAutofit/>
          </a:bodyPr>
          <a:lstStyle/>
          <a:p>
            <a:r>
              <a:rPr lang="en" sz="3200" dirty="0"/>
              <a:t>Attributes of an example</a:t>
            </a:r>
            <a:endParaRPr sz="3200" dirty="0"/>
          </a:p>
        </p:txBody>
      </p:sp>
      <p:cxnSp>
        <p:nvCxnSpPr>
          <p:cNvPr id="150" name="Google Shape;150;p31"/>
          <p:cNvCxnSpPr/>
          <p:nvPr/>
        </p:nvCxnSpPr>
        <p:spPr>
          <a:xfrm>
            <a:off x="1336800" y="3429000"/>
            <a:ext cx="1964400" cy="0"/>
          </a:xfrm>
          <a:prstGeom prst="straightConnector1">
            <a:avLst/>
          </a:prstGeom>
          <a:noFill/>
          <a:ln w="76200" cap="flat" cmpd="sng">
            <a:solidFill>
              <a:srgbClr val="3B7EA1"/>
            </a:solidFill>
            <a:prstDash val="solid"/>
            <a:round/>
            <a:headEnd type="none" w="med" len="med"/>
            <a:tailEnd type="none" w="med" len="med"/>
          </a:ln>
        </p:spPr>
      </p:cxnSp>
      <p:grpSp>
        <p:nvGrpSpPr>
          <p:cNvPr id="22" name="Group 21">
            <a:extLst>
              <a:ext uri="{FF2B5EF4-FFF2-40B4-BE49-F238E27FC236}">
                <a16:creationId xmlns:a16="http://schemas.microsoft.com/office/drawing/2014/main" id="{6C42A1D1-291A-B74F-9131-8B16519185FD}"/>
              </a:ext>
            </a:extLst>
          </p:cNvPr>
          <p:cNvGrpSpPr/>
          <p:nvPr/>
        </p:nvGrpSpPr>
        <p:grpSpPr>
          <a:xfrm>
            <a:off x="1095967" y="4019083"/>
            <a:ext cx="2205233" cy="2226141"/>
            <a:chOff x="3677264" y="361311"/>
            <a:chExt cx="5003253" cy="5780911"/>
          </a:xfrm>
        </p:grpSpPr>
        <p:pic>
          <p:nvPicPr>
            <p:cNvPr id="23" name="Picture 22">
              <a:extLst>
                <a:ext uri="{FF2B5EF4-FFF2-40B4-BE49-F238E27FC236}">
                  <a16:creationId xmlns:a16="http://schemas.microsoft.com/office/drawing/2014/main" id="{1A6CEC93-8B2F-3C49-8A69-F3099B47506D}"/>
                </a:ext>
              </a:extLst>
            </p:cNvPr>
            <p:cNvPicPr>
              <a:picLocks noChangeAspect="1"/>
            </p:cNvPicPr>
            <p:nvPr/>
          </p:nvPicPr>
          <p:blipFill rotWithShape="1">
            <a:blip r:embed="rId3">
              <a:alphaModFix amt="15000"/>
            </a:blip>
            <a:srcRect l="655" t="3770" r="90831" b="65749"/>
            <a:stretch/>
          </p:blipFill>
          <p:spPr>
            <a:xfrm>
              <a:off x="3677264" y="369701"/>
              <a:ext cx="4837471" cy="5772521"/>
            </a:xfrm>
            <a:prstGeom prst="rect">
              <a:avLst/>
            </a:prstGeom>
          </p:spPr>
        </p:pic>
        <p:sp>
          <p:nvSpPr>
            <p:cNvPr id="24" name="Oval 23">
              <a:extLst>
                <a:ext uri="{FF2B5EF4-FFF2-40B4-BE49-F238E27FC236}">
                  <a16:creationId xmlns:a16="http://schemas.microsoft.com/office/drawing/2014/main" id="{2EF28569-8A58-3F4C-B762-A705C2ADA126}"/>
                </a:ext>
              </a:extLst>
            </p:cNvPr>
            <p:cNvSpPr/>
            <p:nvPr/>
          </p:nvSpPr>
          <p:spPr>
            <a:xfrm>
              <a:off x="7226710" y="678426"/>
              <a:ext cx="206477" cy="191729"/>
            </a:xfrm>
            <a:prstGeom prst="ellips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74A77337-1498-C343-B06F-41837F839D1E}"/>
                </a:ext>
              </a:extLst>
            </p:cNvPr>
            <p:cNvSpPr txBox="1"/>
            <p:nvPr/>
          </p:nvSpPr>
          <p:spPr>
            <a:xfrm rot="162646">
              <a:off x="7450693" y="361311"/>
              <a:ext cx="1229824" cy="769441"/>
            </a:xfrm>
            <a:prstGeom prst="rect">
              <a:avLst/>
            </a:prstGeom>
            <a:noFill/>
          </p:spPr>
          <p:txBody>
            <a:bodyPr wrap="none" rtlCol="0">
              <a:spAutoFit/>
            </a:bodyPr>
            <a:lstStyle/>
            <a:p>
              <a:r>
                <a:rPr lang="en-US" sz="4400" b="1" dirty="0">
                  <a:solidFill>
                    <a:srgbClr val="FF0000"/>
                  </a:solidFill>
                </a:rPr>
                <a:t>?</a:t>
              </a:r>
              <a:r>
                <a:rPr lang="en-US" sz="4400" b="1" dirty="0">
                  <a:solidFill>
                    <a:srgbClr val="0070C0"/>
                  </a:solidFill>
                </a:rPr>
                <a:t>?</a:t>
              </a:r>
              <a:r>
                <a:rPr lang="en-US" sz="4400" b="1" dirty="0">
                  <a:solidFill>
                    <a:srgbClr val="FF0000"/>
                  </a:solidFill>
                </a:rPr>
                <a:t>?</a:t>
              </a:r>
              <a:r>
                <a:rPr lang="en-US" sz="4400" b="1" dirty="0">
                  <a:solidFill>
                    <a:srgbClr val="0070C0"/>
                  </a:solidFill>
                </a:rPr>
                <a:t>?</a:t>
              </a:r>
              <a:endParaRPr lang="en-US" sz="4400" b="1" dirty="0">
                <a:solidFill>
                  <a:srgbClr val="FF0000"/>
                </a:solidFill>
              </a:endParaRPr>
            </a:p>
          </p:txBody>
        </p:sp>
      </p:grpSp>
      <p:grpSp>
        <p:nvGrpSpPr>
          <p:cNvPr id="31" name="Group 30">
            <a:extLst>
              <a:ext uri="{FF2B5EF4-FFF2-40B4-BE49-F238E27FC236}">
                <a16:creationId xmlns:a16="http://schemas.microsoft.com/office/drawing/2014/main" id="{043F16AB-EF2F-4B48-8E01-126926FEA76C}"/>
              </a:ext>
            </a:extLst>
          </p:cNvPr>
          <p:cNvGrpSpPr/>
          <p:nvPr/>
        </p:nvGrpSpPr>
        <p:grpSpPr>
          <a:xfrm>
            <a:off x="5078500" y="4009661"/>
            <a:ext cx="2132163" cy="2222910"/>
            <a:chOff x="3677264" y="369701"/>
            <a:chExt cx="4837471" cy="5772521"/>
          </a:xfrm>
        </p:grpSpPr>
        <p:pic>
          <p:nvPicPr>
            <p:cNvPr id="32" name="Picture 31">
              <a:extLst>
                <a:ext uri="{FF2B5EF4-FFF2-40B4-BE49-F238E27FC236}">
                  <a16:creationId xmlns:a16="http://schemas.microsoft.com/office/drawing/2014/main" id="{3F498D0F-A3ED-124A-A630-12C9972DB79E}"/>
                </a:ext>
              </a:extLst>
            </p:cNvPr>
            <p:cNvPicPr>
              <a:picLocks noChangeAspect="1"/>
            </p:cNvPicPr>
            <p:nvPr/>
          </p:nvPicPr>
          <p:blipFill rotWithShape="1">
            <a:blip r:embed="rId3">
              <a:alphaModFix/>
            </a:blip>
            <a:srcRect l="655" t="3770" r="90831" b="65749"/>
            <a:stretch/>
          </p:blipFill>
          <p:spPr>
            <a:xfrm>
              <a:off x="3677264" y="369701"/>
              <a:ext cx="4837471" cy="5772521"/>
            </a:xfrm>
            <a:prstGeom prst="rect">
              <a:avLst/>
            </a:prstGeom>
          </p:spPr>
        </p:pic>
        <p:sp>
          <p:nvSpPr>
            <p:cNvPr id="33" name="Oval 32">
              <a:extLst>
                <a:ext uri="{FF2B5EF4-FFF2-40B4-BE49-F238E27FC236}">
                  <a16:creationId xmlns:a16="http://schemas.microsoft.com/office/drawing/2014/main" id="{DD1D6BA4-D7C1-EA49-8FB4-F5F010F35FFA}"/>
                </a:ext>
              </a:extLst>
            </p:cNvPr>
            <p:cNvSpPr/>
            <p:nvPr/>
          </p:nvSpPr>
          <p:spPr>
            <a:xfrm>
              <a:off x="7226710" y="678426"/>
              <a:ext cx="206477" cy="191729"/>
            </a:xfrm>
            <a:prstGeom prst="ellips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 name="Straight Arrow Connector 3">
            <a:extLst>
              <a:ext uri="{FF2B5EF4-FFF2-40B4-BE49-F238E27FC236}">
                <a16:creationId xmlns:a16="http://schemas.microsoft.com/office/drawing/2014/main" id="{9FD82DDC-2713-D644-8E40-B8B17332ED1C}"/>
              </a:ext>
            </a:extLst>
          </p:cNvPr>
          <p:cNvCxnSpPr>
            <a:cxnSpLocks/>
            <a:stCxn id="33" idx="3"/>
          </p:cNvCxnSpPr>
          <p:nvPr/>
        </p:nvCxnSpPr>
        <p:spPr>
          <a:xfrm flipH="1">
            <a:off x="6328229" y="4191566"/>
            <a:ext cx="328052" cy="2346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6814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fade">
                                      <p:cBhvr>
                                        <p:cTn id="7" dur="1"/>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31"/>
          <p:cNvSpPr/>
          <p:nvPr/>
        </p:nvSpPr>
        <p:spPr>
          <a:xfrm>
            <a:off x="4026917" y="2228533"/>
            <a:ext cx="4308400" cy="6416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41" name="Google Shape;141;p31"/>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Nearest Neighbor Classifier</a:t>
            </a:r>
            <a:endParaRPr/>
          </a:p>
        </p:txBody>
      </p:sp>
      <p:sp>
        <p:nvSpPr>
          <p:cNvPr id="142" name="Google Shape;142;p31"/>
          <p:cNvSpPr/>
          <p:nvPr/>
        </p:nvSpPr>
        <p:spPr>
          <a:xfrm>
            <a:off x="4727600" y="1524557"/>
            <a:ext cx="2736800" cy="20428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pPr algn="ctr"/>
            <a:r>
              <a:rPr lang="en" sz="2933" b="1" u="sng"/>
              <a:t>NN Classifier</a:t>
            </a:r>
            <a:endParaRPr sz="2933" b="1" u="sng"/>
          </a:p>
          <a:p>
            <a:pPr algn="ctr"/>
            <a:r>
              <a:rPr lang="en" sz="2667"/>
              <a:t>Use the label of the most similar training example</a:t>
            </a:r>
            <a:endParaRPr sz="2667"/>
          </a:p>
        </p:txBody>
      </p:sp>
      <p:sp>
        <p:nvSpPr>
          <p:cNvPr id="143" name="Google Shape;143;p31"/>
          <p:cNvSpPr txBox="1"/>
          <p:nvPr/>
        </p:nvSpPr>
        <p:spPr>
          <a:xfrm>
            <a:off x="1095967" y="1866400"/>
            <a:ext cx="2736800" cy="1296400"/>
          </a:xfrm>
          <a:prstGeom prst="rect">
            <a:avLst/>
          </a:prstGeom>
          <a:noFill/>
          <a:ln>
            <a:noFill/>
          </a:ln>
        </p:spPr>
        <p:txBody>
          <a:bodyPr spcFirstLastPara="1" wrap="square" lIns="121900" tIns="121900" rIns="121900" bIns="121900" anchor="ctr" anchorCtr="0">
            <a:noAutofit/>
          </a:bodyPr>
          <a:lstStyle/>
          <a:p>
            <a:r>
              <a:rPr lang="en" sz="3200" dirty="0"/>
              <a:t>Attributes of an example</a:t>
            </a:r>
            <a:endParaRPr sz="3200" dirty="0"/>
          </a:p>
        </p:txBody>
      </p:sp>
      <p:sp>
        <p:nvSpPr>
          <p:cNvPr id="144" name="Google Shape;144;p31"/>
          <p:cNvSpPr txBox="1"/>
          <p:nvPr/>
        </p:nvSpPr>
        <p:spPr>
          <a:xfrm>
            <a:off x="8786800" y="1866400"/>
            <a:ext cx="2973200" cy="1296400"/>
          </a:xfrm>
          <a:prstGeom prst="rect">
            <a:avLst/>
          </a:prstGeom>
          <a:noFill/>
          <a:ln>
            <a:noFill/>
          </a:ln>
        </p:spPr>
        <p:txBody>
          <a:bodyPr spcFirstLastPara="1" wrap="square" lIns="121900" tIns="121900" rIns="121900" bIns="121900" anchor="ctr" anchorCtr="0">
            <a:noAutofit/>
          </a:bodyPr>
          <a:lstStyle/>
          <a:p>
            <a:r>
              <a:rPr lang="en" sz="3200"/>
              <a:t>Predicted label of the example</a:t>
            </a:r>
            <a:endParaRPr sz="3200"/>
          </a:p>
        </p:txBody>
      </p:sp>
      <p:cxnSp>
        <p:nvCxnSpPr>
          <p:cNvPr id="150" name="Google Shape;150;p31"/>
          <p:cNvCxnSpPr/>
          <p:nvPr/>
        </p:nvCxnSpPr>
        <p:spPr>
          <a:xfrm>
            <a:off x="1336800" y="3429000"/>
            <a:ext cx="1964400" cy="0"/>
          </a:xfrm>
          <a:prstGeom prst="straightConnector1">
            <a:avLst/>
          </a:prstGeom>
          <a:noFill/>
          <a:ln w="76200" cap="flat" cmpd="sng">
            <a:solidFill>
              <a:srgbClr val="3B7EA1"/>
            </a:solidFill>
            <a:prstDash val="solid"/>
            <a:round/>
            <a:headEnd type="none" w="med" len="med"/>
            <a:tailEnd type="none" w="med" len="med"/>
          </a:ln>
        </p:spPr>
      </p:cxnSp>
      <p:grpSp>
        <p:nvGrpSpPr>
          <p:cNvPr id="22" name="Group 21">
            <a:extLst>
              <a:ext uri="{FF2B5EF4-FFF2-40B4-BE49-F238E27FC236}">
                <a16:creationId xmlns:a16="http://schemas.microsoft.com/office/drawing/2014/main" id="{6C42A1D1-291A-B74F-9131-8B16519185FD}"/>
              </a:ext>
            </a:extLst>
          </p:cNvPr>
          <p:cNvGrpSpPr/>
          <p:nvPr/>
        </p:nvGrpSpPr>
        <p:grpSpPr>
          <a:xfrm>
            <a:off x="1095967" y="4019083"/>
            <a:ext cx="2205233" cy="2226141"/>
            <a:chOff x="3677264" y="361311"/>
            <a:chExt cx="5003253" cy="5780911"/>
          </a:xfrm>
        </p:grpSpPr>
        <p:pic>
          <p:nvPicPr>
            <p:cNvPr id="23" name="Picture 22">
              <a:extLst>
                <a:ext uri="{FF2B5EF4-FFF2-40B4-BE49-F238E27FC236}">
                  <a16:creationId xmlns:a16="http://schemas.microsoft.com/office/drawing/2014/main" id="{1A6CEC93-8B2F-3C49-8A69-F3099B47506D}"/>
                </a:ext>
              </a:extLst>
            </p:cNvPr>
            <p:cNvPicPr>
              <a:picLocks noChangeAspect="1"/>
            </p:cNvPicPr>
            <p:nvPr/>
          </p:nvPicPr>
          <p:blipFill rotWithShape="1">
            <a:blip r:embed="rId3">
              <a:alphaModFix amt="15000"/>
            </a:blip>
            <a:srcRect l="655" t="3770" r="90831" b="65749"/>
            <a:stretch/>
          </p:blipFill>
          <p:spPr>
            <a:xfrm>
              <a:off x="3677264" y="369701"/>
              <a:ext cx="4837471" cy="5772521"/>
            </a:xfrm>
            <a:prstGeom prst="rect">
              <a:avLst/>
            </a:prstGeom>
          </p:spPr>
        </p:pic>
        <p:sp>
          <p:nvSpPr>
            <p:cNvPr id="24" name="Oval 23">
              <a:extLst>
                <a:ext uri="{FF2B5EF4-FFF2-40B4-BE49-F238E27FC236}">
                  <a16:creationId xmlns:a16="http://schemas.microsoft.com/office/drawing/2014/main" id="{2EF28569-8A58-3F4C-B762-A705C2ADA126}"/>
                </a:ext>
              </a:extLst>
            </p:cNvPr>
            <p:cNvSpPr/>
            <p:nvPr/>
          </p:nvSpPr>
          <p:spPr>
            <a:xfrm>
              <a:off x="7226710" y="678426"/>
              <a:ext cx="206477" cy="191729"/>
            </a:xfrm>
            <a:prstGeom prst="ellips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74A77337-1498-C343-B06F-41837F839D1E}"/>
                </a:ext>
              </a:extLst>
            </p:cNvPr>
            <p:cNvSpPr txBox="1"/>
            <p:nvPr/>
          </p:nvSpPr>
          <p:spPr>
            <a:xfrm rot="162646">
              <a:off x="7450693" y="361311"/>
              <a:ext cx="1229824" cy="769441"/>
            </a:xfrm>
            <a:prstGeom prst="rect">
              <a:avLst/>
            </a:prstGeom>
            <a:noFill/>
          </p:spPr>
          <p:txBody>
            <a:bodyPr wrap="none" rtlCol="0">
              <a:spAutoFit/>
            </a:bodyPr>
            <a:lstStyle/>
            <a:p>
              <a:r>
                <a:rPr lang="en-US" sz="4400" b="1" dirty="0">
                  <a:solidFill>
                    <a:srgbClr val="FF0000"/>
                  </a:solidFill>
                </a:rPr>
                <a:t>?</a:t>
              </a:r>
              <a:r>
                <a:rPr lang="en-US" sz="4400" b="1" dirty="0">
                  <a:solidFill>
                    <a:srgbClr val="0070C0"/>
                  </a:solidFill>
                </a:rPr>
                <a:t>?</a:t>
              </a:r>
              <a:r>
                <a:rPr lang="en-US" sz="4400" b="1" dirty="0">
                  <a:solidFill>
                    <a:srgbClr val="FF0000"/>
                  </a:solidFill>
                </a:rPr>
                <a:t>?</a:t>
              </a:r>
              <a:r>
                <a:rPr lang="en-US" sz="4400" b="1" dirty="0">
                  <a:solidFill>
                    <a:srgbClr val="0070C0"/>
                  </a:solidFill>
                </a:rPr>
                <a:t>?</a:t>
              </a:r>
              <a:endParaRPr lang="en-US" sz="4400" b="1" dirty="0">
                <a:solidFill>
                  <a:srgbClr val="FF0000"/>
                </a:solidFill>
              </a:endParaRPr>
            </a:p>
          </p:txBody>
        </p:sp>
      </p:grpSp>
      <p:grpSp>
        <p:nvGrpSpPr>
          <p:cNvPr id="27" name="Group 26">
            <a:extLst>
              <a:ext uri="{FF2B5EF4-FFF2-40B4-BE49-F238E27FC236}">
                <a16:creationId xmlns:a16="http://schemas.microsoft.com/office/drawing/2014/main" id="{33FA4CC1-7B43-3F4C-8010-C25745A83378}"/>
              </a:ext>
            </a:extLst>
          </p:cNvPr>
          <p:cNvGrpSpPr/>
          <p:nvPr/>
        </p:nvGrpSpPr>
        <p:grpSpPr>
          <a:xfrm>
            <a:off x="8964367" y="4025545"/>
            <a:ext cx="2132163" cy="2222910"/>
            <a:chOff x="3677264" y="369701"/>
            <a:chExt cx="4837471" cy="5772521"/>
          </a:xfrm>
        </p:grpSpPr>
        <p:pic>
          <p:nvPicPr>
            <p:cNvPr id="28" name="Picture 27">
              <a:extLst>
                <a:ext uri="{FF2B5EF4-FFF2-40B4-BE49-F238E27FC236}">
                  <a16:creationId xmlns:a16="http://schemas.microsoft.com/office/drawing/2014/main" id="{4646B7D7-467B-6B42-8F18-BF42FB5C3D7E}"/>
                </a:ext>
              </a:extLst>
            </p:cNvPr>
            <p:cNvPicPr>
              <a:picLocks noChangeAspect="1"/>
            </p:cNvPicPr>
            <p:nvPr/>
          </p:nvPicPr>
          <p:blipFill rotWithShape="1">
            <a:blip r:embed="rId3">
              <a:alphaModFix/>
            </a:blip>
            <a:srcRect l="655" t="3770" r="90831" b="65749"/>
            <a:stretch/>
          </p:blipFill>
          <p:spPr>
            <a:xfrm>
              <a:off x="3677264" y="369701"/>
              <a:ext cx="4837471" cy="5772521"/>
            </a:xfrm>
            <a:prstGeom prst="rect">
              <a:avLst/>
            </a:prstGeom>
          </p:spPr>
        </p:pic>
        <p:sp>
          <p:nvSpPr>
            <p:cNvPr id="29" name="Oval 28">
              <a:extLst>
                <a:ext uri="{FF2B5EF4-FFF2-40B4-BE49-F238E27FC236}">
                  <a16:creationId xmlns:a16="http://schemas.microsoft.com/office/drawing/2014/main" id="{ACCBC638-ED38-3E4E-9959-2D2722F561A9}"/>
                </a:ext>
              </a:extLst>
            </p:cNvPr>
            <p:cNvSpPr/>
            <p:nvPr/>
          </p:nvSpPr>
          <p:spPr>
            <a:xfrm>
              <a:off x="7226710" y="678426"/>
              <a:ext cx="206477" cy="191729"/>
            </a:xfrm>
            <a:prstGeom prst="ellipse">
              <a:avLst/>
            </a:prstGeom>
            <a:solidFill>
              <a:srgbClr val="FF0000"/>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043F16AB-EF2F-4B48-8E01-126926FEA76C}"/>
              </a:ext>
            </a:extLst>
          </p:cNvPr>
          <p:cNvGrpSpPr/>
          <p:nvPr/>
        </p:nvGrpSpPr>
        <p:grpSpPr>
          <a:xfrm>
            <a:off x="5078500" y="4009661"/>
            <a:ext cx="2132163" cy="2222910"/>
            <a:chOff x="3677264" y="369701"/>
            <a:chExt cx="4837471" cy="5772521"/>
          </a:xfrm>
        </p:grpSpPr>
        <p:pic>
          <p:nvPicPr>
            <p:cNvPr id="32" name="Picture 31">
              <a:extLst>
                <a:ext uri="{FF2B5EF4-FFF2-40B4-BE49-F238E27FC236}">
                  <a16:creationId xmlns:a16="http://schemas.microsoft.com/office/drawing/2014/main" id="{3F498D0F-A3ED-124A-A630-12C9972DB79E}"/>
                </a:ext>
              </a:extLst>
            </p:cNvPr>
            <p:cNvPicPr>
              <a:picLocks noChangeAspect="1"/>
            </p:cNvPicPr>
            <p:nvPr/>
          </p:nvPicPr>
          <p:blipFill rotWithShape="1">
            <a:blip r:embed="rId3">
              <a:alphaModFix/>
            </a:blip>
            <a:srcRect l="655" t="3770" r="90831" b="65749"/>
            <a:stretch/>
          </p:blipFill>
          <p:spPr>
            <a:xfrm>
              <a:off x="3677264" y="369701"/>
              <a:ext cx="4837471" cy="5772521"/>
            </a:xfrm>
            <a:prstGeom prst="rect">
              <a:avLst/>
            </a:prstGeom>
          </p:spPr>
        </p:pic>
        <p:sp>
          <p:nvSpPr>
            <p:cNvPr id="33" name="Oval 32">
              <a:extLst>
                <a:ext uri="{FF2B5EF4-FFF2-40B4-BE49-F238E27FC236}">
                  <a16:creationId xmlns:a16="http://schemas.microsoft.com/office/drawing/2014/main" id="{DD1D6BA4-D7C1-EA49-8FB4-F5F010F35FFA}"/>
                </a:ext>
              </a:extLst>
            </p:cNvPr>
            <p:cNvSpPr/>
            <p:nvPr/>
          </p:nvSpPr>
          <p:spPr>
            <a:xfrm>
              <a:off x="7226710" y="678426"/>
              <a:ext cx="206477" cy="191729"/>
            </a:xfrm>
            <a:prstGeom prst="ellips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 name="Straight Arrow Connector 3">
            <a:extLst>
              <a:ext uri="{FF2B5EF4-FFF2-40B4-BE49-F238E27FC236}">
                <a16:creationId xmlns:a16="http://schemas.microsoft.com/office/drawing/2014/main" id="{9FD82DDC-2713-D644-8E40-B8B17332ED1C}"/>
              </a:ext>
            </a:extLst>
          </p:cNvPr>
          <p:cNvCxnSpPr>
            <a:cxnSpLocks/>
            <a:stCxn id="33" idx="3"/>
          </p:cNvCxnSpPr>
          <p:nvPr/>
        </p:nvCxnSpPr>
        <p:spPr>
          <a:xfrm flipH="1">
            <a:off x="6328229" y="4191566"/>
            <a:ext cx="328052" cy="2346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4243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fade">
                                      <p:cBhvr>
                                        <p:cTn id="7" dur="1"/>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2"/>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The Classifier</a:t>
            </a:r>
            <a:endParaRPr/>
          </a:p>
        </p:txBody>
      </p:sp>
      <p:sp>
        <p:nvSpPr>
          <p:cNvPr id="164" name="Google Shape;164;p32"/>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marL="0" indent="0">
              <a:spcBef>
                <a:spcPts val="640"/>
              </a:spcBef>
              <a:buNone/>
            </a:pPr>
            <a:r>
              <a:rPr lang="en"/>
              <a:t>To classify a point:</a:t>
            </a:r>
            <a:endParaRPr/>
          </a:p>
          <a:p>
            <a:pPr marL="0" indent="0">
              <a:spcBef>
                <a:spcPts val="640"/>
              </a:spcBef>
              <a:buNone/>
            </a:pPr>
            <a:endParaRPr sz="1333"/>
          </a:p>
          <a:p>
            <a:pPr>
              <a:spcBef>
                <a:spcPts val="640"/>
              </a:spcBef>
            </a:pPr>
            <a:r>
              <a:rPr lang="en"/>
              <a:t>Find its </a:t>
            </a:r>
            <a:r>
              <a:rPr lang="en" i="1"/>
              <a:t>k</a:t>
            </a:r>
            <a:r>
              <a:rPr lang="en"/>
              <a:t> nearest neighbors</a:t>
            </a:r>
            <a:endParaRPr/>
          </a:p>
          <a:p>
            <a:pPr marL="0" indent="0">
              <a:spcBef>
                <a:spcPts val="640"/>
              </a:spcBef>
              <a:buNone/>
            </a:pPr>
            <a:endParaRPr sz="1333"/>
          </a:p>
          <a:p>
            <a:pPr>
              <a:spcBef>
                <a:spcPts val="640"/>
              </a:spcBef>
            </a:pPr>
            <a:r>
              <a:rPr lang="en"/>
              <a:t>Take a majority vote of the </a:t>
            </a:r>
            <a:r>
              <a:rPr lang="en" i="1"/>
              <a:t>k</a:t>
            </a:r>
            <a:r>
              <a:rPr lang="en"/>
              <a:t> nearest neighbors to see which of the two classes appears more often</a:t>
            </a:r>
            <a:endParaRPr/>
          </a:p>
          <a:p>
            <a:pPr marL="0" indent="0">
              <a:spcBef>
                <a:spcPts val="640"/>
              </a:spcBef>
              <a:buNone/>
            </a:pPr>
            <a:endParaRPr sz="1333"/>
          </a:p>
          <a:p>
            <a:pPr>
              <a:spcBef>
                <a:spcPts val="640"/>
              </a:spcBef>
            </a:pPr>
            <a:r>
              <a:rPr lang="en"/>
              <a:t>Assign the point the class that wins the majority vote</a:t>
            </a:r>
            <a:endParaRPr/>
          </a:p>
        </p:txBody>
      </p:sp>
      <p:sp>
        <p:nvSpPr>
          <p:cNvPr id="165" name="Google Shape;165;p32"/>
          <p:cNvSpPr txBox="1"/>
          <p:nvPr/>
        </p:nvSpPr>
        <p:spPr>
          <a:xfrm>
            <a:off x="5160000" y="5306200"/>
            <a:ext cx="1872000" cy="820000"/>
          </a:xfrm>
          <a:prstGeom prst="rect">
            <a:avLst/>
          </a:prstGeom>
          <a:noFill/>
          <a:ln>
            <a:noFill/>
          </a:ln>
        </p:spPr>
        <p:txBody>
          <a:bodyPr spcFirstLastPara="1" wrap="square" lIns="121900" tIns="121900" rIns="121900" bIns="121900" anchor="t" anchorCtr="0">
            <a:noAutofit/>
          </a:bodyPr>
          <a:lstStyle/>
          <a:p>
            <a:pPr algn="ctr"/>
            <a:r>
              <a:rPr lang="en" sz="3200" dirty="0">
                <a:solidFill>
                  <a:srgbClr val="3B7EA1"/>
                </a:solidFill>
              </a:rPr>
              <a:t>(Demo)</a:t>
            </a:r>
            <a:endParaRPr sz="3200" dirty="0">
              <a:solidFill>
                <a:srgbClr val="3B7EA1"/>
              </a:solidFill>
            </a:endParaRPr>
          </a:p>
        </p:txBody>
      </p:sp>
    </p:spTree>
    <p:extLst>
      <p:ext uri="{BB962C8B-B14F-4D97-AF65-F5344CB8AC3E}">
        <p14:creationId xmlns:p14="http://schemas.microsoft.com/office/powerpoint/2010/main" val="1180371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65"/>
                                        </p:tgtEl>
                                        <p:attrNameLst>
                                          <p:attrName>style.visibility</p:attrName>
                                        </p:attrNameLst>
                                      </p:cBhvr>
                                      <p:to>
                                        <p:strVal val="visible"/>
                                      </p:to>
                                    </p:set>
                                    <p:animEffect transition="in" filter="fade">
                                      <p:cBhvr>
                                        <p:cTn id="23" dur="1"/>
                                        <p:tgtEl>
                                          <p:spTgt spid="1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3"/>
          <p:cNvSpPr txBox="1">
            <a:spLocks noGrp="1"/>
          </p:cNvSpPr>
          <p:nvPr>
            <p:ph type="title"/>
          </p:nvPr>
        </p:nvSpPr>
        <p:spPr>
          <a:xfrm>
            <a:off x="1625600" y="2978405"/>
            <a:ext cx="8940800" cy="901200"/>
          </a:xfrm>
          <a:prstGeom prst="rect">
            <a:avLst/>
          </a:prstGeom>
        </p:spPr>
        <p:txBody>
          <a:bodyPr spcFirstLastPara="1" vert="horz" wrap="square" lIns="121900" tIns="121900" rIns="121900" bIns="121900" rtlCol="0" anchor="b" anchorCtr="0">
            <a:noAutofit/>
          </a:bodyPr>
          <a:lstStyle/>
          <a:p>
            <a:r>
              <a:rPr lang="en"/>
              <a:t>Evaluation</a:t>
            </a:r>
            <a:endParaRPr/>
          </a:p>
        </p:txBody>
      </p:sp>
    </p:spTree>
    <p:extLst>
      <p:ext uri="{BB962C8B-B14F-4D97-AF65-F5344CB8AC3E}">
        <p14:creationId xmlns:p14="http://schemas.microsoft.com/office/powerpoint/2010/main" val="1926655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4"/>
          <p:cNvSpPr txBox="1">
            <a:spLocks noGrp="1"/>
          </p:cNvSpPr>
          <p:nvPr>
            <p:ph type="body" idx="1"/>
          </p:nvPr>
        </p:nvSpPr>
        <p:spPr>
          <a:xfrm>
            <a:off x="609600" y="1295400"/>
            <a:ext cx="10972800" cy="2946800"/>
          </a:xfrm>
          <a:prstGeom prst="rect">
            <a:avLst/>
          </a:prstGeom>
        </p:spPr>
        <p:txBody>
          <a:bodyPr spcFirstLastPara="1" vert="horz" wrap="square" lIns="121900" tIns="121900" rIns="121900" bIns="121900" rtlCol="0" anchor="t" anchorCtr="0">
            <a:noAutofit/>
          </a:bodyPr>
          <a:lstStyle/>
          <a:p>
            <a:pPr marL="0" indent="0">
              <a:buNone/>
            </a:pPr>
            <a:r>
              <a:rPr lang="en"/>
              <a:t>The accuracy of a classifier on a labeled data set is the proportion of examples that are labeled correctly</a:t>
            </a:r>
            <a:endParaRPr/>
          </a:p>
          <a:p>
            <a:pPr marL="0" indent="0">
              <a:spcBef>
                <a:spcPts val="1600"/>
              </a:spcBef>
              <a:buNone/>
            </a:pPr>
            <a:r>
              <a:rPr lang="en"/>
              <a:t>Need to compare classifier predictions to true labels</a:t>
            </a:r>
            <a:endParaRPr/>
          </a:p>
          <a:p>
            <a:pPr marL="0" indent="0">
              <a:spcBef>
                <a:spcPts val="1600"/>
              </a:spcBef>
              <a:spcAft>
                <a:spcPts val="1600"/>
              </a:spcAft>
              <a:buNone/>
            </a:pPr>
            <a:r>
              <a:rPr lang="en"/>
              <a:t>If the labeled data set is sampled at random from a population, then we can infer accuracy on that population</a:t>
            </a:r>
            <a:endParaRPr/>
          </a:p>
        </p:txBody>
      </p:sp>
      <p:sp>
        <p:nvSpPr>
          <p:cNvPr id="176" name="Google Shape;176;p34"/>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Accuracy of a Classifier</a:t>
            </a:r>
            <a:endParaRPr/>
          </a:p>
        </p:txBody>
      </p:sp>
      <p:grpSp>
        <p:nvGrpSpPr>
          <p:cNvPr id="177" name="Google Shape;177;p34"/>
          <p:cNvGrpSpPr/>
          <p:nvPr/>
        </p:nvGrpSpPr>
        <p:grpSpPr>
          <a:xfrm>
            <a:off x="3108667" y="4658891"/>
            <a:ext cx="5974667" cy="1430741"/>
            <a:chOff x="2331500" y="3494168"/>
            <a:chExt cx="4481000" cy="1073056"/>
          </a:xfrm>
        </p:grpSpPr>
        <p:sp>
          <p:nvSpPr>
            <p:cNvPr id="178" name="Google Shape;178;p34"/>
            <p:cNvSpPr/>
            <p:nvPr/>
          </p:nvSpPr>
          <p:spPr>
            <a:xfrm>
              <a:off x="2416147" y="3550725"/>
              <a:ext cx="1171800" cy="8643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179" name="Google Shape;179;p34"/>
            <p:cNvSpPr/>
            <p:nvPr/>
          </p:nvSpPr>
          <p:spPr>
            <a:xfrm>
              <a:off x="3587947" y="3550725"/>
              <a:ext cx="1171800" cy="8643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sp>
          <p:nvSpPr>
            <p:cNvPr id="180" name="Google Shape;180;p34"/>
            <p:cNvSpPr/>
            <p:nvPr/>
          </p:nvSpPr>
          <p:spPr>
            <a:xfrm>
              <a:off x="5017975" y="3494175"/>
              <a:ext cx="1171800" cy="5499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181" name="Google Shape;181;p34"/>
            <p:cNvSpPr/>
            <p:nvPr/>
          </p:nvSpPr>
          <p:spPr>
            <a:xfrm>
              <a:off x="6190000" y="3494168"/>
              <a:ext cx="622500" cy="5499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cxnSp>
          <p:nvCxnSpPr>
            <p:cNvPr id="182" name="Google Shape;182;p34"/>
            <p:cNvCxnSpPr/>
            <p:nvPr/>
          </p:nvCxnSpPr>
          <p:spPr>
            <a:xfrm>
              <a:off x="2331500" y="4159725"/>
              <a:ext cx="2583000" cy="0"/>
            </a:xfrm>
            <a:prstGeom prst="straightConnector1">
              <a:avLst/>
            </a:prstGeom>
            <a:noFill/>
            <a:ln w="28575" cap="flat" cmpd="sng">
              <a:solidFill>
                <a:srgbClr val="000000"/>
              </a:solidFill>
              <a:prstDash val="dash"/>
              <a:round/>
              <a:headEnd type="none" w="med" len="med"/>
              <a:tailEnd type="none" w="med" len="med"/>
            </a:ln>
          </p:spPr>
        </p:cxnSp>
        <p:sp>
          <p:nvSpPr>
            <p:cNvPr id="183" name="Google Shape;183;p34"/>
            <p:cNvSpPr/>
            <p:nvPr/>
          </p:nvSpPr>
          <p:spPr>
            <a:xfrm>
              <a:off x="5017975" y="4262725"/>
              <a:ext cx="1171800" cy="3045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184" name="Google Shape;184;p34"/>
            <p:cNvSpPr/>
            <p:nvPr/>
          </p:nvSpPr>
          <p:spPr>
            <a:xfrm>
              <a:off x="6190000" y="4262717"/>
              <a:ext cx="622500" cy="3045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sp>
        <p:nvSpPr>
          <p:cNvPr id="185" name="Google Shape;185;p34"/>
          <p:cNvSpPr txBox="1"/>
          <p:nvPr/>
        </p:nvSpPr>
        <p:spPr>
          <a:xfrm>
            <a:off x="5162200" y="6191991"/>
            <a:ext cx="1867600" cy="806800"/>
          </a:xfrm>
          <a:prstGeom prst="rect">
            <a:avLst/>
          </a:prstGeom>
          <a:noFill/>
          <a:ln>
            <a:noFill/>
          </a:ln>
        </p:spPr>
        <p:txBody>
          <a:bodyPr spcFirstLastPara="1" wrap="square" lIns="121900" tIns="121900" rIns="121900" bIns="121900" anchor="t" anchorCtr="0">
            <a:noAutofit/>
          </a:bodyPr>
          <a:lstStyle/>
          <a:p>
            <a:pPr algn="ctr"/>
            <a:r>
              <a:rPr lang="en" sz="3200">
                <a:solidFill>
                  <a:srgbClr val="3B7EA1"/>
                </a:solidFill>
              </a:rPr>
              <a:t>(Demo)</a:t>
            </a:r>
            <a:endParaRPr sz="3200">
              <a:solidFill>
                <a:srgbClr val="3B7EA1"/>
              </a:solidFill>
            </a:endParaRPr>
          </a:p>
        </p:txBody>
      </p:sp>
    </p:spTree>
    <p:extLst>
      <p:ext uri="{BB962C8B-B14F-4D97-AF65-F5344CB8AC3E}">
        <p14:creationId xmlns:p14="http://schemas.microsoft.com/office/powerpoint/2010/main" val="4071183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5">
                                            <p:txEl>
                                              <p:pRg st="0" end="0"/>
                                            </p:txEl>
                                          </p:spTgt>
                                        </p:tgtEl>
                                        <p:attrNameLst>
                                          <p:attrName>style.visibility</p:attrName>
                                        </p:attrNameLst>
                                      </p:cBhvr>
                                      <p:to>
                                        <p:strVal val="visible"/>
                                      </p:to>
                                    </p:set>
                                    <p:animEffect transition="in" filter="fade">
                                      <p:cBhvr>
                                        <p:cTn id="7" dur="1"/>
                                        <p:tgtEl>
                                          <p:spTgt spid="17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5">
                                            <p:txEl>
                                              <p:pRg st="1" end="1"/>
                                            </p:txEl>
                                          </p:spTgt>
                                        </p:tgtEl>
                                        <p:attrNameLst>
                                          <p:attrName>style.visibility</p:attrName>
                                        </p:attrNameLst>
                                      </p:cBhvr>
                                      <p:to>
                                        <p:strVal val="visible"/>
                                      </p:to>
                                    </p:set>
                                    <p:animEffect transition="in" filter="fade">
                                      <p:cBhvr>
                                        <p:cTn id="12" dur="1"/>
                                        <p:tgtEl>
                                          <p:spTgt spid="17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5">
                                            <p:txEl>
                                              <p:pRg st="2" end="2"/>
                                            </p:txEl>
                                          </p:spTgt>
                                        </p:tgtEl>
                                        <p:attrNameLst>
                                          <p:attrName>style.visibility</p:attrName>
                                        </p:attrNameLst>
                                      </p:cBhvr>
                                      <p:to>
                                        <p:strVal val="visible"/>
                                      </p:to>
                                    </p:set>
                                    <p:animEffect transition="in" filter="fade">
                                      <p:cBhvr>
                                        <p:cTn id="17" dur="1"/>
                                        <p:tgtEl>
                                          <p:spTgt spid="17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7"/>
                                        </p:tgtEl>
                                        <p:attrNameLst>
                                          <p:attrName>style.visibility</p:attrName>
                                        </p:attrNameLst>
                                      </p:cBhvr>
                                      <p:to>
                                        <p:strVal val="visible"/>
                                      </p:to>
                                    </p:set>
                                    <p:animEffect transition="in" filter="fade">
                                      <p:cBhvr>
                                        <p:cTn id="22" dur="1"/>
                                        <p:tgtEl>
                                          <p:spTgt spid="17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5"/>
                                        </p:tgtEl>
                                        <p:attrNameLst>
                                          <p:attrName>style.visibility</p:attrName>
                                        </p:attrNameLst>
                                      </p:cBhvr>
                                      <p:to>
                                        <p:strVal val="visible"/>
                                      </p:to>
                                    </p:set>
                                    <p:animEffect transition="in" filter="fade">
                                      <p:cBhvr>
                                        <p:cTn id="27" dur="1"/>
                                        <p:tgtEl>
                                          <p:spTgt spid="1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body" idx="1"/>
          </p:nvPr>
        </p:nvSpPr>
        <p:spPr>
          <a:xfrm>
            <a:off x="609600" y="1295400"/>
            <a:ext cx="5484000" cy="4830800"/>
          </a:xfrm>
          <a:prstGeom prst="rect">
            <a:avLst/>
          </a:prstGeom>
        </p:spPr>
        <p:txBody>
          <a:bodyPr spcFirstLastPara="1" vert="horz" wrap="square" lIns="121900" tIns="121900" rIns="121900" bIns="121900" rtlCol="0" anchor="t" anchorCtr="0">
            <a:noAutofit/>
          </a:bodyPr>
          <a:lstStyle/>
          <a:p>
            <a:pPr marL="0" indent="0">
              <a:buNone/>
            </a:pPr>
            <a:r>
              <a:rPr lang="en"/>
              <a:t>On the left is a plot of our training set.</a:t>
            </a:r>
            <a:endParaRPr/>
          </a:p>
          <a:p>
            <a:pPr marL="0" indent="0">
              <a:spcBef>
                <a:spcPts val="533"/>
              </a:spcBef>
              <a:buNone/>
            </a:pPr>
            <a:endParaRPr/>
          </a:p>
          <a:p>
            <a:pPr marL="0" indent="0">
              <a:spcBef>
                <a:spcPts val="533"/>
              </a:spcBef>
              <a:spcAft>
                <a:spcPts val="533"/>
              </a:spcAft>
              <a:buNone/>
            </a:pPr>
            <a:r>
              <a:rPr lang="en"/>
              <a:t>What is the accuracy of a 1-NN classifier on the training set? (Yes, you can find the exact number.)</a:t>
            </a:r>
            <a:endParaRPr/>
          </a:p>
        </p:txBody>
      </p:sp>
      <p:sp>
        <p:nvSpPr>
          <p:cNvPr id="191" name="Google Shape;191;p35"/>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Discussion Question</a:t>
            </a:r>
            <a:endParaRPr/>
          </a:p>
        </p:txBody>
      </p:sp>
      <p:pic>
        <p:nvPicPr>
          <p:cNvPr id="192" name="Google Shape;192;p35"/>
          <p:cNvPicPr preferRelativeResize="0"/>
          <p:nvPr/>
        </p:nvPicPr>
        <p:blipFill>
          <a:blip r:embed="rId3">
            <a:alphaModFix/>
          </a:blip>
          <a:stretch>
            <a:fillRect/>
          </a:stretch>
        </p:blipFill>
        <p:spPr>
          <a:xfrm>
            <a:off x="6536701" y="1710134"/>
            <a:ext cx="4455633" cy="3437733"/>
          </a:xfrm>
          <a:prstGeom prst="rect">
            <a:avLst/>
          </a:prstGeom>
          <a:noFill/>
          <a:ln>
            <a:noFill/>
          </a:ln>
        </p:spPr>
      </p:pic>
      <p:sp>
        <p:nvSpPr>
          <p:cNvPr id="193" name="Google Shape;193;p35"/>
          <p:cNvSpPr txBox="1"/>
          <p:nvPr/>
        </p:nvSpPr>
        <p:spPr>
          <a:xfrm>
            <a:off x="5160000" y="5306200"/>
            <a:ext cx="1872000" cy="820000"/>
          </a:xfrm>
          <a:prstGeom prst="rect">
            <a:avLst/>
          </a:prstGeom>
          <a:noFill/>
          <a:ln>
            <a:noFill/>
          </a:ln>
        </p:spPr>
        <p:txBody>
          <a:bodyPr spcFirstLastPara="1" wrap="square" lIns="121900" tIns="121900" rIns="121900" bIns="121900" anchor="t" anchorCtr="0">
            <a:noAutofit/>
          </a:bodyPr>
          <a:lstStyle/>
          <a:p>
            <a:pPr algn="ctr"/>
            <a:r>
              <a:rPr lang="en" sz="3200">
                <a:solidFill>
                  <a:srgbClr val="3B7EA1"/>
                </a:solidFill>
              </a:rPr>
              <a:t>(Demo)</a:t>
            </a:r>
            <a:endParaRPr sz="3200">
              <a:solidFill>
                <a:srgbClr val="3B7EA1"/>
              </a:solidFill>
            </a:endParaRPr>
          </a:p>
        </p:txBody>
      </p:sp>
    </p:spTree>
    <p:extLst>
      <p:ext uri="{BB962C8B-B14F-4D97-AF65-F5344CB8AC3E}">
        <p14:creationId xmlns:p14="http://schemas.microsoft.com/office/powerpoint/2010/main" val="1116329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3"/>
                                        </p:tgtEl>
                                        <p:attrNameLst>
                                          <p:attrName>style.visibility</p:attrName>
                                        </p:attrNameLst>
                                      </p:cBhvr>
                                      <p:to>
                                        <p:strVal val="visible"/>
                                      </p:to>
                                    </p:set>
                                    <p:animEffect transition="in" filter="fade">
                                      <p:cBhvr>
                                        <p:cTn id="7" dur="1"/>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7"/>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Decision Boundaries</a:t>
            </a:r>
            <a:endParaRPr/>
          </a:p>
        </p:txBody>
      </p:sp>
      <p:sp>
        <p:nvSpPr>
          <p:cNvPr id="205" name="Google Shape;205;p37"/>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r>
              <a:rPr lang="en"/>
              <a:t>A change in input attributes might change the prediction</a:t>
            </a:r>
            <a:endParaRPr/>
          </a:p>
          <a:p>
            <a:pPr>
              <a:spcBef>
                <a:spcPts val="1600"/>
              </a:spcBef>
            </a:pPr>
            <a:r>
              <a:rPr lang="en"/>
              <a:t>Inputs that are very close but result in different predicted labels are on either side of a </a:t>
            </a:r>
            <a:r>
              <a:rPr lang="en" b="1" i="1"/>
              <a:t>decision boundary</a:t>
            </a:r>
            <a:endParaRPr b="1"/>
          </a:p>
          <a:p>
            <a:pPr>
              <a:spcBef>
                <a:spcPts val="1600"/>
              </a:spcBef>
              <a:spcAft>
                <a:spcPts val="1600"/>
              </a:spcAft>
            </a:pPr>
            <a:r>
              <a:rPr lang="en"/>
              <a:t>To visualize, plot predictions of a regular set of inputs</a:t>
            </a:r>
            <a:endParaRPr/>
          </a:p>
        </p:txBody>
      </p:sp>
      <p:sp>
        <p:nvSpPr>
          <p:cNvPr id="206" name="Google Shape;206;p37"/>
          <p:cNvSpPr txBox="1"/>
          <p:nvPr/>
        </p:nvSpPr>
        <p:spPr>
          <a:xfrm>
            <a:off x="5160000" y="5306200"/>
            <a:ext cx="1872000" cy="820000"/>
          </a:xfrm>
          <a:prstGeom prst="rect">
            <a:avLst/>
          </a:prstGeom>
          <a:noFill/>
          <a:ln>
            <a:noFill/>
          </a:ln>
        </p:spPr>
        <p:txBody>
          <a:bodyPr spcFirstLastPara="1" wrap="square" lIns="121900" tIns="121900" rIns="121900" bIns="121900" anchor="t" anchorCtr="0">
            <a:noAutofit/>
          </a:bodyPr>
          <a:lstStyle/>
          <a:p>
            <a:pPr algn="ctr"/>
            <a:r>
              <a:rPr lang="en" sz="3200">
                <a:solidFill>
                  <a:srgbClr val="3B7EA1"/>
                </a:solidFill>
              </a:rPr>
              <a:t>(Demo)</a:t>
            </a:r>
            <a:endParaRPr sz="3200">
              <a:solidFill>
                <a:srgbClr val="3B7EA1"/>
              </a:solidFill>
            </a:endParaRPr>
          </a:p>
        </p:txBody>
      </p:sp>
    </p:spTree>
    <p:extLst>
      <p:ext uri="{BB962C8B-B14F-4D97-AF65-F5344CB8AC3E}">
        <p14:creationId xmlns:p14="http://schemas.microsoft.com/office/powerpoint/2010/main" val="4100167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06"/>
                                        </p:tgtEl>
                                        <p:attrNameLst>
                                          <p:attrName>style.visibility</p:attrName>
                                        </p:attrNameLst>
                                      </p:cBhvr>
                                      <p:to>
                                        <p:strVal val="visible"/>
                                      </p:to>
                                    </p:set>
                                    <p:animEffect transition="in" filter="fade">
                                      <p:cBhvr>
                                        <p:cTn id="19" dur="1"/>
                                        <p:tgtEl>
                                          <p:spTgt spid="2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8"/>
          <p:cNvSpPr txBox="1">
            <a:spLocks noGrp="1"/>
          </p:cNvSpPr>
          <p:nvPr>
            <p:ph type="body" idx="1"/>
          </p:nvPr>
        </p:nvSpPr>
        <p:spPr>
          <a:xfrm>
            <a:off x="609600" y="1295400"/>
            <a:ext cx="5666629" cy="4830800"/>
          </a:xfrm>
          <a:prstGeom prst="rect">
            <a:avLst/>
          </a:prstGeom>
        </p:spPr>
        <p:txBody>
          <a:bodyPr spcFirstLastPara="1" vert="horz" wrap="square" lIns="121900" tIns="121900" rIns="121900" bIns="121900" rtlCol="0" anchor="t" anchorCtr="0">
            <a:noAutofit/>
          </a:bodyPr>
          <a:lstStyle/>
          <a:p>
            <a:pPr>
              <a:spcBef>
                <a:spcPts val="640"/>
              </a:spcBef>
              <a:buChar char="-"/>
            </a:pPr>
            <a:r>
              <a:rPr lang="en" sz="2400" dirty="0"/>
              <a:t>The k-NN classifier takes a vote of the k closest points</a:t>
            </a:r>
            <a:endParaRPr sz="2400" dirty="0"/>
          </a:p>
          <a:p>
            <a:pPr marL="0" indent="0">
              <a:spcBef>
                <a:spcPts val="640"/>
              </a:spcBef>
              <a:buNone/>
            </a:pPr>
            <a:endParaRPr sz="2400" dirty="0"/>
          </a:p>
          <a:p>
            <a:pPr>
              <a:spcBef>
                <a:spcPts val="640"/>
              </a:spcBef>
              <a:buChar char="-"/>
            </a:pPr>
            <a:r>
              <a:rPr lang="en" sz="2400" dirty="0"/>
              <a:t>How do you choose k? Use your test set.</a:t>
            </a:r>
            <a:endParaRPr sz="2400" dirty="0"/>
          </a:p>
          <a:p>
            <a:pPr marL="0" indent="0">
              <a:spcBef>
                <a:spcPts val="640"/>
              </a:spcBef>
              <a:buNone/>
            </a:pPr>
            <a:endParaRPr sz="2400" dirty="0"/>
          </a:p>
          <a:p>
            <a:pPr>
              <a:spcBef>
                <a:spcPts val="640"/>
              </a:spcBef>
              <a:buChar char="-"/>
            </a:pPr>
            <a:r>
              <a:rPr lang="en" sz="2400" dirty="0"/>
              <a:t>The decision boundary...</a:t>
            </a:r>
            <a:endParaRPr sz="2400" dirty="0"/>
          </a:p>
          <a:p>
            <a:pPr lvl="1">
              <a:spcBef>
                <a:spcPts val="0"/>
              </a:spcBef>
              <a:buChar char="-"/>
            </a:pPr>
            <a:r>
              <a:rPr lang="en" sz="2400" dirty="0"/>
              <a:t>Shows where the classifier changes its predictions</a:t>
            </a:r>
            <a:endParaRPr sz="2400" dirty="0"/>
          </a:p>
          <a:p>
            <a:pPr lvl="1">
              <a:spcBef>
                <a:spcPts val="0"/>
              </a:spcBef>
              <a:buChar char="-"/>
            </a:pPr>
            <a:r>
              <a:rPr lang="en" sz="2400" dirty="0"/>
              <a:t>Changes based on k</a:t>
            </a:r>
            <a:endParaRPr sz="2400" dirty="0"/>
          </a:p>
        </p:txBody>
      </p:sp>
      <p:sp>
        <p:nvSpPr>
          <p:cNvPr id="212" name="Google Shape;212;p38"/>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Recap</a:t>
            </a:r>
            <a:endParaRPr/>
          </a:p>
        </p:txBody>
      </p:sp>
      <p:pic>
        <p:nvPicPr>
          <p:cNvPr id="2" name="Picture 1">
            <a:extLst>
              <a:ext uri="{FF2B5EF4-FFF2-40B4-BE49-F238E27FC236}">
                <a16:creationId xmlns:a16="http://schemas.microsoft.com/office/drawing/2014/main" id="{CB48B541-30DB-764E-B05C-5EC9E5926EE8}"/>
              </a:ext>
            </a:extLst>
          </p:cNvPr>
          <p:cNvPicPr>
            <a:picLocks noChangeAspect="1"/>
          </p:cNvPicPr>
          <p:nvPr/>
        </p:nvPicPr>
        <p:blipFill>
          <a:blip r:embed="rId3"/>
          <a:stretch>
            <a:fillRect/>
          </a:stretch>
        </p:blipFill>
        <p:spPr>
          <a:xfrm>
            <a:off x="7128712" y="2043633"/>
            <a:ext cx="4542861" cy="2737751"/>
          </a:xfrm>
          <a:prstGeom prst="rect">
            <a:avLst/>
          </a:prstGeom>
        </p:spPr>
      </p:pic>
    </p:spTree>
    <p:extLst>
      <p:ext uri="{BB962C8B-B14F-4D97-AF65-F5344CB8AC3E}">
        <p14:creationId xmlns:p14="http://schemas.microsoft.com/office/powerpoint/2010/main" val="250450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1"/>
                                        </p:tgtEl>
                                        <p:attrNameLst>
                                          <p:attrName>style.visibility</p:attrName>
                                        </p:attrNameLst>
                                      </p:cBhvr>
                                      <p:to>
                                        <p:strVal val="visible"/>
                                      </p:to>
                                    </p:set>
                                    <p:animEffect transition="in" filter="fade">
                                      <p:cBhvr>
                                        <p:cTn id="7" dur="1"/>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224673-224A-3F44-A5EE-8A1E00095729}"/>
              </a:ext>
            </a:extLst>
          </p:cNvPr>
          <p:cNvPicPr>
            <a:picLocks noChangeAspect="1"/>
          </p:cNvPicPr>
          <p:nvPr/>
        </p:nvPicPr>
        <p:blipFill rotWithShape="1">
          <a:blip r:embed="rId2"/>
          <a:srcRect l="655" t="3770" r="90831" b="65749"/>
          <a:stretch/>
        </p:blipFill>
        <p:spPr>
          <a:xfrm>
            <a:off x="3677264" y="369701"/>
            <a:ext cx="4837471" cy="5772521"/>
          </a:xfrm>
          <a:prstGeom prst="rect">
            <a:avLst/>
          </a:prstGeom>
        </p:spPr>
      </p:pic>
    </p:spTree>
    <p:extLst>
      <p:ext uri="{BB962C8B-B14F-4D97-AF65-F5344CB8AC3E}">
        <p14:creationId xmlns:p14="http://schemas.microsoft.com/office/powerpoint/2010/main" val="328678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176E974-268E-A24C-8D2E-1F4DE765B071}"/>
              </a:ext>
            </a:extLst>
          </p:cNvPr>
          <p:cNvGrpSpPr/>
          <p:nvPr/>
        </p:nvGrpSpPr>
        <p:grpSpPr>
          <a:xfrm>
            <a:off x="3677264" y="361311"/>
            <a:ext cx="5003253" cy="5780911"/>
            <a:chOff x="3677264" y="361311"/>
            <a:chExt cx="5003253" cy="5780911"/>
          </a:xfrm>
        </p:grpSpPr>
        <p:pic>
          <p:nvPicPr>
            <p:cNvPr id="4" name="Picture 3">
              <a:extLst>
                <a:ext uri="{FF2B5EF4-FFF2-40B4-BE49-F238E27FC236}">
                  <a16:creationId xmlns:a16="http://schemas.microsoft.com/office/drawing/2014/main" id="{A8224673-224A-3F44-A5EE-8A1E00095729}"/>
                </a:ext>
              </a:extLst>
            </p:cNvPr>
            <p:cNvPicPr>
              <a:picLocks noChangeAspect="1"/>
            </p:cNvPicPr>
            <p:nvPr/>
          </p:nvPicPr>
          <p:blipFill rotWithShape="1">
            <a:blip r:embed="rId2"/>
            <a:srcRect l="655" t="3770" r="90831" b="65749"/>
            <a:stretch/>
          </p:blipFill>
          <p:spPr>
            <a:xfrm>
              <a:off x="3677264" y="369701"/>
              <a:ext cx="4837471" cy="5772521"/>
            </a:xfrm>
            <a:prstGeom prst="rect">
              <a:avLst/>
            </a:prstGeom>
          </p:spPr>
        </p:pic>
        <p:sp>
          <p:nvSpPr>
            <p:cNvPr id="6" name="Oval 5">
              <a:extLst>
                <a:ext uri="{FF2B5EF4-FFF2-40B4-BE49-F238E27FC236}">
                  <a16:creationId xmlns:a16="http://schemas.microsoft.com/office/drawing/2014/main" id="{2B6DC8E2-AC36-114F-BB1C-25F57F13511D}"/>
                </a:ext>
              </a:extLst>
            </p:cNvPr>
            <p:cNvSpPr/>
            <p:nvPr/>
          </p:nvSpPr>
          <p:spPr>
            <a:xfrm>
              <a:off x="7226710" y="678426"/>
              <a:ext cx="206477" cy="191729"/>
            </a:xfrm>
            <a:prstGeom prst="ellips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191C482-47E2-3249-BBEA-267BAE1920D6}"/>
                </a:ext>
              </a:extLst>
            </p:cNvPr>
            <p:cNvSpPr txBox="1"/>
            <p:nvPr/>
          </p:nvSpPr>
          <p:spPr>
            <a:xfrm rot="162646">
              <a:off x="7450693" y="361311"/>
              <a:ext cx="1229824" cy="769441"/>
            </a:xfrm>
            <a:prstGeom prst="rect">
              <a:avLst/>
            </a:prstGeom>
            <a:noFill/>
          </p:spPr>
          <p:txBody>
            <a:bodyPr wrap="none" rtlCol="0">
              <a:spAutoFit/>
            </a:bodyPr>
            <a:lstStyle/>
            <a:p>
              <a:r>
                <a:rPr lang="en-US" sz="4400" b="1" dirty="0">
                  <a:solidFill>
                    <a:srgbClr val="FF0000"/>
                  </a:solidFill>
                </a:rPr>
                <a:t>?</a:t>
              </a:r>
              <a:r>
                <a:rPr lang="en-US" sz="4400" b="1" dirty="0">
                  <a:solidFill>
                    <a:srgbClr val="0070C0"/>
                  </a:solidFill>
                </a:rPr>
                <a:t>?</a:t>
              </a:r>
              <a:r>
                <a:rPr lang="en-US" sz="4400" b="1" dirty="0">
                  <a:solidFill>
                    <a:srgbClr val="FF0000"/>
                  </a:solidFill>
                </a:rPr>
                <a:t>?</a:t>
              </a:r>
              <a:r>
                <a:rPr lang="en-US" sz="4400" b="1" dirty="0">
                  <a:solidFill>
                    <a:srgbClr val="0070C0"/>
                  </a:solidFill>
                </a:rPr>
                <a:t>?</a:t>
              </a:r>
              <a:endParaRPr lang="en-US" sz="4400" b="1" dirty="0">
                <a:solidFill>
                  <a:srgbClr val="FF0000"/>
                </a:solidFill>
              </a:endParaRPr>
            </a:p>
          </p:txBody>
        </p:sp>
      </p:grpSp>
    </p:spTree>
    <p:extLst>
      <p:ext uri="{BB962C8B-B14F-4D97-AF65-F5344CB8AC3E}">
        <p14:creationId xmlns:p14="http://schemas.microsoft.com/office/powerpoint/2010/main" val="3417893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224673-224A-3F44-A5EE-8A1E00095729}"/>
              </a:ext>
            </a:extLst>
          </p:cNvPr>
          <p:cNvPicPr>
            <a:picLocks noChangeAspect="1"/>
          </p:cNvPicPr>
          <p:nvPr/>
        </p:nvPicPr>
        <p:blipFill rotWithShape="1">
          <a:blip r:embed="rId2"/>
          <a:srcRect l="623" r="81624" b="64817"/>
          <a:stretch/>
        </p:blipFill>
        <p:spPr>
          <a:xfrm>
            <a:off x="1934220" y="679529"/>
            <a:ext cx="8323560" cy="5498941"/>
          </a:xfrm>
          <a:prstGeom prst="rect">
            <a:avLst/>
          </a:prstGeom>
        </p:spPr>
      </p:pic>
    </p:spTree>
    <p:extLst>
      <p:ext uri="{BB962C8B-B14F-4D97-AF65-F5344CB8AC3E}">
        <p14:creationId xmlns:p14="http://schemas.microsoft.com/office/powerpoint/2010/main" val="1056067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224673-224A-3F44-A5EE-8A1E00095729}"/>
              </a:ext>
            </a:extLst>
          </p:cNvPr>
          <p:cNvPicPr>
            <a:picLocks noChangeAspect="1"/>
          </p:cNvPicPr>
          <p:nvPr/>
        </p:nvPicPr>
        <p:blipFill rotWithShape="1">
          <a:blip r:embed="rId2"/>
          <a:srcRect l="623" t="-1" r="81610" b="1233"/>
          <a:stretch/>
        </p:blipFill>
        <p:spPr>
          <a:xfrm>
            <a:off x="4254064" y="0"/>
            <a:ext cx="3683871" cy="6826845"/>
          </a:xfrm>
          <a:prstGeom prst="rect">
            <a:avLst/>
          </a:prstGeom>
        </p:spPr>
      </p:pic>
    </p:spTree>
    <p:extLst>
      <p:ext uri="{BB962C8B-B14F-4D97-AF65-F5344CB8AC3E}">
        <p14:creationId xmlns:p14="http://schemas.microsoft.com/office/powerpoint/2010/main" val="18979320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97BB8-D7E3-8847-B529-B29E91972274}"/>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B0D59A6-0B4A-814A-831C-4C909B0ACA52}"/>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A8224673-224A-3F44-A5EE-8A1E00095729}"/>
              </a:ext>
            </a:extLst>
          </p:cNvPr>
          <p:cNvPicPr>
            <a:picLocks noChangeAspect="1"/>
          </p:cNvPicPr>
          <p:nvPr/>
        </p:nvPicPr>
        <p:blipFill>
          <a:blip r:embed="rId2"/>
          <a:stretch>
            <a:fillRect/>
          </a:stretch>
        </p:blipFill>
        <p:spPr>
          <a:xfrm>
            <a:off x="0" y="1397000"/>
            <a:ext cx="12192000" cy="4064000"/>
          </a:xfrm>
          <a:prstGeom prst="rect">
            <a:avLst/>
          </a:prstGeom>
        </p:spPr>
      </p:pic>
    </p:spTree>
    <p:extLst>
      <p:ext uri="{BB962C8B-B14F-4D97-AF65-F5344CB8AC3E}">
        <p14:creationId xmlns:p14="http://schemas.microsoft.com/office/powerpoint/2010/main" val="8930383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F0041AD-DFE6-294F-B16F-38715593A657}"/>
              </a:ext>
            </a:extLst>
          </p:cNvPr>
          <p:cNvGrpSpPr/>
          <p:nvPr/>
        </p:nvGrpSpPr>
        <p:grpSpPr>
          <a:xfrm>
            <a:off x="6352181" y="79904"/>
            <a:ext cx="3841923" cy="6837662"/>
            <a:chOff x="1790700" y="5097"/>
            <a:chExt cx="3841923" cy="6837662"/>
          </a:xfrm>
        </p:grpSpPr>
        <p:pic>
          <p:nvPicPr>
            <p:cNvPr id="4" name="Picture 3">
              <a:extLst>
                <a:ext uri="{FF2B5EF4-FFF2-40B4-BE49-F238E27FC236}">
                  <a16:creationId xmlns:a16="http://schemas.microsoft.com/office/drawing/2014/main" id="{A8224673-224A-3F44-A5EE-8A1E00095729}"/>
                </a:ext>
              </a:extLst>
            </p:cNvPr>
            <p:cNvPicPr>
              <a:picLocks noChangeAspect="1"/>
            </p:cNvPicPr>
            <p:nvPr/>
          </p:nvPicPr>
          <p:blipFill rotWithShape="1">
            <a:blip r:embed="rId2"/>
            <a:srcRect r="90562"/>
            <a:stretch/>
          </p:blipFill>
          <p:spPr>
            <a:xfrm>
              <a:off x="1790700" y="5097"/>
              <a:ext cx="1920240" cy="6782304"/>
            </a:xfrm>
            <a:prstGeom prst="rect">
              <a:avLst/>
            </a:prstGeom>
          </p:spPr>
        </p:pic>
        <p:pic>
          <p:nvPicPr>
            <p:cNvPr id="5" name="Picture 4">
              <a:extLst>
                <a:ext uri="{FF2B5EF4-FFF2-40B4-BE49-F238E27FC236}">
                  <a16:creationId xmlns:a16="http://schemas.microsoft.com/office/drawing/2014/main" id="{1A05F184-59A7-7743-8F21-6554B873D3F5}"/>
                </a:ext>
              </a:extLst>
            </p:cNvPr>
            <p:cNvPicPr>
              <a:picLocks noChangeAspect="1"/>
            </p:cNvPicPr>
            <p:nvPr/>
          </p:nvPicPr>
          <p:blipFill rotWithShape="1">
            <a:blip r:embed="rId2"/>
            <a:srcRect l="27376" t="680" r="63186" b="-680"/>
            <a:stretch/>
          </p:blipFill>
          <p:spPr>
            <a:xfrm>
              <a:off x="3710940" y="55358"/>
              <a:ext cx="1921683" cy="6787401"/>
            </a:xfrm>
            <a:prstGeom prst="rect">
              <a:avLst/>
            </a:prstGeom>
          </p:spPr>
        </p:pic>
      </p:grpSp>
      <p:pic>
        <p:nvPicPr>
          <p:cNvPr id="7" name="Picture 6">
            <a:extLst>
              <a:ext uri="{FF2B5EF4-FFF2-40B4-BE49-F238E27FC236}">
                <a16:creationId xmlns:a16="http://schemas.microsoft.com/office/drawing/2014/main" id="{33549E3A-2633-DB41-B566-F34E7310E8C5}"/>
              </a:ext>
            </a:extLst>
          </p:cNvPr>
          <p:cNvPicPr>
            <a:picLocks noChangeAspect="1"/>
          </p:cNvPicPr>
          <p:nvPr/>
        </p:nvPicPr>
        <p:blipFill rotWithShape="1">
          <a:blip r:embed="rId2"/>
          <a:srcRect l="623" t="-1" r="81610" b="1233"/>
          <a:stretch/>
        </p:blipFill>
        <p:spPr>
          <a:xfrm>
            <a:off x="1482557" y="50876"/>
            <a:ext cx="3683871" cy="6826845"/>
          </a:xfrm>
          <a:prstGeom prst="rect">
            <a:avLst/>
          </a:prstGeom>
        </p:spPr>
      </p:pic>
    </p:spTree>
    <p:extLst>
      <p:ext uri="{BB962C8B-B14F-4D97-AF65-F5344CB8AC3E}">
        <p14:creationId xmlns:p14="http://schemas.microsoft.com/office/powerpoint/2010/main" val="3296919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AE728-B108-AD46-AD51-BF87B28503CC}"/>
              </a:ext>
            </a:extLst>
          </p:cNvPr>
          <p:cNvSpPr>
            <a:spLocks noGrp="1"/>
          </p:cNvSpPr>
          <p:nvPr>
            <p:ph type="title"/>
          </p:nvPr>
        </p:nvSpPr>
        <p:spPr/>
        <p:txBody>
          <a:bodyPr/>
          <a:lstStyle/>
          <a:p>
            <a:r>
              <a:rPr lang="en-US" dirty="0"/>
              <a:t>Supervised vs Unsupervised Learning</a:t>
            </a:r>
          </a:p>
        </p:txBody>
      </p:sp>
      <p:pic>
        <p:nvPicPr>
          <p:cNvPr id="4" name="Picture 3">
            <a:extLst>
              <a:ext uri="{FF2B5EF4-FFF2-40B4-BE49-F238E27FC236}">
                <a16:creationId xmlns:a16="http://schemas.microsoft.com/office/drawing/2014/main" id="{D3A9FEA6-4F20-DF48-AD8E-DAF07C14CD4C}"/>
              </a:ext>
            </a:extLst>
          </p:cNvPr>
          <p:cNvPicPr>
            <a:picLocks noChangeAspect="1"/>
          </p:cNvPicPr>
          <p:nvPr/>
        </p:nvPicPr>
        <p:blipFill rotWithShape="1">
          <a:blip r:embed="rId3"/>
          <a:srcRect l="623" t="776" r="90717" b="64817"/>
          <a:stretch/>
        </p:blipFill>
        <p:spPr>
          <a:xfrm>
            <a:off x="1411706" y="1825625"/>
            <a:ext cx="3643751" cy="4826000"/>
          </a:xfrm>
          <a:prstGeom prst="rect">
            <a:avLst/>
          </a:prstGeom>
        </p:spPr>
      </p:pic>
      <p:pic>
        <p:nvPicPr>
          <p:cNvPr id="5" name="Picture 4">
            <a:extLst>
              <a:ext uri="{FF2B5EF4-FFF2-40B4-BE49-F238E27FC236}">
                <a16:creationId xmlns:a16="http://schemas.microsoft.com/office/drawing/2014/main" id="{4616272C-E8A4-CA42-B69E-BFE110F3698B}"/>
              </a:ext>
            </a:extLst>
          </p:cNvPr>
          <p:cNvPicPr>
            <a:picLocks noChangeAspect="1"/>
          </p:cNvPicPr>
          <p:nvPr/>
        </p:nvPicPr>
        <p:blipFill rotWithShape="1">
          <a:blip r:embed="rId4">
            <a:biLevel thresh="50000"/>
            <a:extLst>
              <a:ext uri="{BEBA8EAE-BF5A-486C-A8C5-ECC9F3942E4B}">
                <a14:imgProps xmlns:a14="http://schemas.microsoft.com/office/drawing/2010/main">
                  <a14:imgLayer r:embed="rId5">
                    <a14:imgEffect>
                      <a14:saturation sat="0"/>
                    </a14:imgEffect>
                  </a14:imgLayer>
                </a14:imgProps>
              </a:ext>
            </a:extLst>
          </a:blip>
          <a:srcRect l="623" t="776" r="90717" b="64817"/>
          <a:stretch/>
        </p:blipFill>
        <p:spPr>
          <a:xfrm>
            <a:off x="6571535" y="1825625"/>
            <a:ext cx="3643751" cy="4826000"/>
          </a:xfrm>
          <a:prstGeom prst="rect">
            <a:avLst/>
          </a:prstGeom>
        </p:spPr>
      </p:pic>
    </p:spTree>
    <p:extLst>
      <p:ext uri="{BB962C8B-B14F-4D97-AF65-F5344CB8AC3E}">
        <p14:creationId xmlns:p14="http://schemas.microsoft.com/office/powerpoint/2010/main" val="3673399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1" name="Google Shape;141;p31"/>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Nearest Neighbor Classifier</a:t>
            </a:r>
            <a:endParaRPr/>
          </a:p>
        </p:txBody>
      </p:sp>
      <p:sp>
        <p:nvSpPr>
          <p:cNvPr id="143" name="Google Shape;143;p31"/>
          <p:cNvSpPr txBox="1"/>
          <p:nvPr/>
        </p:nvSpPr>
        <p:spPr>
          <a:xfrm>
            <a:off x="1095967" y="1866400"/>
            <a:ext cx="2736800" cy="1296400"/>
          </a:xfrm>
          <a:prstGeom prst="rect">
            <a:avLst/>
          </a:prstGeom>
          <a:noFill/>
          <a:ln>
            <a:noFill/>
          </a:ln>
        </p:spPr>
        <p:txBody>
          <a:bodyPr spcFirstLastPara="1" wrap="square" lIns="121900" tIns="121900" rIns="121900" bIns="121900" anchor="ctr" anchorCtr="0">
            <a:noAutofit/>
          </a:bodyPr>
          <a:lstStyle/>
          <a:p>
            <a:r>
              <a:rPr lang="en" sz="3200" dirty="0"/>
              <a:t>Attributes of an example</a:t>
            </a:r>
            <a:endParaRPr sz="3200" dirty="0"/>
          </a:p>
        </p:txBody>
      </p:sp>
      <p:cxnSp>
        <p:nvCxnSpPr>
          <p:cNvPr id="150" name="Google Shape;150;p31"/>
          <p:cNvCxnSpPr/>
          <p:nvPr/>
        </p:nvCxnSpPr>
        <p:spPr>
          <a:xfrm>
            <a:off x="1336800" y="3429000"/>
            <a:ext cx="1964400" cy="0"/>
          </a:xfrm>
          <a:prstGeom prst="straightConnector1">
            <a:avLst/>
          </a:prstGeom>
          <a:noFill/>
          <a:ln w="76200" cap="flat" cmpd="sng">
            <a:solidFill>
              <a:srgbClr val="3B7EA1"/>
            </a:solidFill>
            <a:prstDash val="solid"/>
            <a:round/>
            <a:headEnd type="none" w="med" len="med"/>
            <a:tailEnd type="none" w="med" len="med"/>
          </a:ln>
        </p:spPr>
      </p:cxnSp>
      <p:grpSp>
        <p:nvGrpSpPr>
          <p:cNvPr id="22" name="Group 21">
            <a:extLst>
              <a:ext uri="{FF2B5EF4-FFF2-40B4-BE49-F238E27FC236}">
                <a16:creationId xmlns:a16="http://schemas.microsoft.com/office/drawing/2014/main" id="{6C42A1D1-291A-B74F-9131-8B16519185FD}"/>
              </a:ext>
            </a:extLst>
          </p:cNvPr>
          <p:cNvGrpSpPr/>
          <p:nvPr/>
        </p:nvGrpSpPr>
        <p:grpSpPr>
          <a:xfrm>
            <a:off x="1095967" y="4019083"/>
            <a:ext cx="2205233" cy="2226141"/>
            <a:chOff x="3677264" y="361311"/>
            <a:chExt cx="5003253" cy="5780911"/>
          </a:xfrm>
        </p:grpSpPr>
        <p:pic>
          <p:nvPicPr>
            <p:cNvPr id="23" name="Picture 22">
              <a:extLst>
                <a:ext uri="{FF2B5EF4-FFF2-40B4-BE49-F238E27FC236}">
                  <a16:creationId xmlns:a16="http://schemas.microsoft.com/office/drawing/2014/main" id="{1A6CEC93-8B2F-3C49-8A69-F3099B47506D}"/>
                </a:ext>
              </a:extLst>
            </p:cNvPr>
            <p:cNvPicPr>
              <a:picLocks noChangeAspect="1"/>
            </p:cNvPicPr>
            <p:nvPr/>
          </p:nvPicPr>
          <p:blipFill rotWithShape="1">
            <a:blip r:embed="rId3">
              <a:alphaModFix amt="15000"/>
            </a:blip>
            <a:srcRect l="655" t="3770" r="90831" b="65749"/>
            <a:stretch/>
          </p:blipFill>
          <p:spPr>
            <a:xfrm>
              <a:off x="3677264" y="369701"/>
              <a:ext cx="4837471" cy="5772521"/>
            </a:xfrm>
            <a:prstGeom prst="rect">
              <a:avLst/>
            </a:prstGeom>
          </p:spPr>
        </p:pic>
        <p:sp>
          <p:nvSpPr>
            <p:cNvPr id="24" name="Oval 23">
              <a:extLst>
                <a:ext uri="{FF2B5EF4-FFF2-40B4-BE49-F238E27FC236}">
                  <a16:creationId xmlns:a16="http://schemas.microsoft.com/office/drawing/2014/main" id="{2EF28569-8A58-3F4C-B762-A705C2ADA126}"/>
                </a:ext>
              </a:extLst>
            </p:cNvPr>
            <p:cNvSpPr/>
            <p:nvPr/>
          </p:nvSpPr>
          <p:spPr>
            <a:xfrm>
              <a:off x="7226710" y="678426"/>
              <a:ext cx="206477" cy="191729"/>
            </a:xfrm>
            <a:prstGeom prst="ellips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74A77337-1498-C343-B06F-41837F839D1E}"/>
                </a:ext>
              </a:extLst>
            </p:cNvPr>
            <p:cNvSpPr txBox="1"/>
            <p:nvPr/>
          </p:nvSpPr>
          <p:spPr>
            <a:xfrm rot="162646">
              <a:off x="7450693" y="361311"/>
              <a:ext cx="1229824" cy="769441"/>
            </a:xfrm>
            <a:prstGeom prst="rect">
              <a:avLst/>
            </a:prstGeom>
            <a:noFill/>
          </p:spPr>
          <p:txBody>
            <a:bodyPr wrap="none" rtlCol="0">
              <a:spAutoFit/>
            </a:bodyPr>
            <a:lstStyle/>
            <a:p>
              <a:r>
                <a:rPr lang="en-US" sz="4400" b="1" dirty="0">
                  <a:solidFill>
                    <a:srgbClr val="FF0000"/>
                  </a:solidFill>
                </a:rPr>
                <a:t>?</a:t>
              </a:r>
              <a:r>
                <a:rPr lang="en-US" sz="4400" b="1" dirty="0">
                  <a:solidFill>
                    <a:srgbClr val="0070C0"/>
                  </a:solidFill>
                </a:rPr>
                <a:t>?</a:t>
              </a:r>
              <a:r>
                <a:rPr lang="en-US" sz="4400" b="1" dirty="0">
                  <a:solidFill>
                    <a:srgbClr val="FF0000"/>
                  </a:solidFill>
                </a:rPr>
                <a:t>?</a:t>
              </a:r>
              <a:r>
                <a:rPr lang="en-US" sz="4400" b="1" dirty="0">
                  <a:solidFill>
                    <a:srgbClr val="0070C0"/>
                  </a:solidFill>
                </a:rPr>
                <a:t>?</a:t>
              </a:r>
              <a:endParaRPr lang="en-US" sz="4400" b="1" dirty="0">
                <a:solidFill>
                  <a:srgbClr val="FF0000"/>
                </a:solidFill>
              </a:endParaRPr>
            </a:p>
          </p:txBody>
        </p:sp>
      </p:grpSp>
    </p:spTree>
    <p:extLst>
      <p:ext uri="{BB962C8B-B14F-4D97-AF65-F5344CB8AC3E}">
        <p14:creationId xmlns:p14="http://schemas.microsoft.com/office/powerpoint/2010/main" val="2568897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fade">
                                      <p:cBhvr>
                                        <p:cTn id="7" dur="1"/>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TotalTime>
  <Words>1620</Words>
  <Application>Microsoft Macintosh PowerPoint</Application>
  <PresentationFormat>Widescreen</PresentationFormat>
  <Paragraphs>105</Paragraphs>
  <Slides>17</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Intro to Machine Learning: Supervised Learning Classification and k-Nearest Neighbors</vt:lpstr>
      <vt:lpstr>PowerPoint Presentation</vt:lpstr>
      <vt:lpstr>PowerPoint Presentation</vt:lpstr>
      <vt:lpstr>PowerPoint Presentation</vt:lpstr>
      <vt:lpstr>PowerPoint Presentation</vt:lpstr>
      <vt:lpstr>PowerPoint Presentation</vt:lpstr>
      <vt:lpstr>PowerPoint Presentation</vt:lpstr>
      <vt:lpstr>Supervised vs Unsupervised Learning</vt:lpstr>
      <vt:lpstr>Nearest Neighbor Classifier</vt:lpstr>
      <vt:lpstr>Nearest Neighbor Classifier</vt:lpstr>
      <vt:lpstr>Nearest Neighbor Classifier</vt:lpstr>
      <vt:lpstr>The Classifier</vt:lpstr>
      <vt:lpstr>Evaluation</vt:lpstr>
      <vt:lpstr>Accuracy of a Classifier</vt:lpstr>
      <vt:lpstr>Discussion Question</vt:lpstr>
      <vt:lpstr>Decision Boundaries</vt:lpstr>
      <vt:lpstr>Recap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Abby Stylianou</dc:creator>
  <cp:lastModifiedBy>Abby Stylianou</cp:lastModifiedBy>
  <cp:revision>5</cp:revision>
  <dcterms:created xsi:type="dcterms:W3CDTF">2020-03-22T13:16:30Z</dcterms:created>
  <dcterms:modified xsi:type="dcterms:W3CDTF">2020-03-22T15:15:35Z</dcterms:modified>
</cp:coreProperties>
</file>

<file path=docProps/thumbnail.jpeg>
</file>